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352" r:id="rId3"/>
    <p:sldId id="353" r:id="rId4"/>
    <p:sldId id="360" r:id="rId5"/>
    <p:sldId id="359" r:id="rId6"/>
    <p:sldId id="358" r:id="rId7"/>
    <p:sldId id="357" r:id="rId8"/>
    <p:sldId id="354" r:id="rId9"/>
    <p:sldId id="355" r:id="rId10"/>
    <p:sldId id="356" r:id="rId11"/>
    <p:sldId id="361" r:id="rId12"/>
    <p:sldId id="362" r:id="rId13"/>
    <p:sldId id="363" r:id="rId14"/>
    <p:sldId id="36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372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94" r:id="rId48"/>
    <p:sldId id="373" r:id="rId49"/>
    <p:sldId id="320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7"/>
    <p:restoredTop sz="94663"/>
  </p:normalViewPr>
  <p:slideViewPr>
    <p:cSldViewPr snapToGrid="0">
      <p:cViewPr varScale="1">
        <p:scale>
          <a:sx n="152" d="100"/>
          <a:sy n="152" d="100"/>
        </p:scale>
        <p:origin x="200" y="2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ezbox.github.io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allet.tezbox.com/#/main" TargetMode="Externa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c7064ce8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c7064ce8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99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6813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2492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9235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4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1747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c7064ce8e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c7064ce8e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c7064ce8e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c7064ce8e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c7064ce8e_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c7064ce8e_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c7064ce8e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c7064ce8e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c7064ce8e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c7064ce8e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38360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c7064ce8e_1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c7064ce8e_1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c7064ce8e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c7064ce8e_1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c7064ce8e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c7064ce8e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c7064ce8e_1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c7064ce8e_1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cc20e61c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cc20e61c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613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cc20e61c0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cc20e61c0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360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cc20e61c0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cc20e61c0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블록체인은 제네시스 해시로부터 시작 (하드코딩 되어 있음)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테조스는 시드 프로토콜로부터 시작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*제네시스 해시도 당연히 포함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프로토콜(트랜잭션 프로토콜 + 합의 프로토콜)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*프로토콜은 </a:t>
            </a:r>
            <a:r>
              <a:rPr lang="ko">
                <a:solidFill>
                  <a:schemeClr val="dk1"/>
                </a:solidFill>
              </a:rPr>
              <a:t>The protocol, blockchain protocol, protocol, proto로도 표기됨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셀프 어멘딩을 통해, 시드 프로토콜은 사실상 어떤 블록체인도 전부 만들 수 있음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3가지 영역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Economy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Proof-of-stake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Smart Contract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921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cc20e61c0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cc20e61c0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코인 단위: Tezzie (tez, 테지)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최소 단위: mtez (0.000001 tez, 마이크로테지)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*10의 6자리까지 나뉘어 짐: 0.000001 tezzies = 1 cent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9542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cc20e61c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cc20e61c0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Economy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채굴과 서명* 보상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* 서명: 이전 블록에 대한 서명을 의미(트랜잭션 서명, 블록 채굴 서명도 있음)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원칙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탈중앙화 된 블록체인(화폐)의 안전성을 위해서는 금전적인 인센티브가 필요함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트랜잭션 수수료만으로는 충분하지 않음 (공유지의 비극)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보상과 보증금 구조 (보증금은 Bond, Security deposit, Safety deposit으로도 불림)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보증금 대비 보상의 비율은 작음(3.125%)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* 베이킹 보상 / 보증금(16 / 512), 인도싱 보상 / 보증금(최대 2개 / 64개)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* 보증금을 크게 설정함으로써 적은 보상으로도 네트워크 안전성을 유지하기 위함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초기 연 베이킹 보상률 33%는 백서를 오역한 결과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(Initially, baking reward is 512 and deposit for it 1,536. … a 33% return on their bond)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1030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cc20e61c0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cc20e61c0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Economy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채굴과 서명 보상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세부 사항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테조스에서 베이킹이란 채굴과 (이전 블록에 대한) 서명을 의미함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베이킹은 채굴만을 의미할 때도 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블록 생성 주기: 약 1분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&lt;장표는 그대로&gt;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* 인도싱이 많을 수록, 포크가 더 어려워짐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** dT: 인도서가 서명하려는 이전 블록과 인도서의 서명이 담길 현재 블록 간의 간격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모든 보증금은 5 사이클 동안 동결됨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1 사이클: 4,096 블록 (약 4,096분 = 약 2일 20시간 16분)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5 사이클: 20,480 블록 (약 20,408분 = 약 14일 5시간 20분)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명목 인플레이션: 약 연 5.51% (= 42,048,000 / 763,306,929.68)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</a:t>
            </a:r>
            <a:r>
              <a:rPr lang="ko">
                <a:solidFill>
                  <a:schemeClr val="dk1"/>
                </a:solidFill>
              </a:rPr>
              <a:t>인플레이션 자체는 중립적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연간 생성 블록: 60(분) * 24(시간) * 365(일) = 525,600 블록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블록당 보상: 16 tez (베이킹) + 2*32 tez (인도싱) = 80 tez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연간 보상 = 525,600 * 80 = 42,048,000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보상 역시 거버넌스의 대상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2667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1142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cc20e61c0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cc20e61c0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Economy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권리 상실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1. Inactive (passive) 계정은 베이킹 권리를 잃음 (프로토콜 개정에 대한 투표권은 아님)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1) Inactive: 5사이클 동안 베이킹, 인도싱을 못한 경우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베이킹 파워가 약해서 5사이클 동안 베이킹, 인도싱을 못한 경우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(디파짓을 옮겨서) 디파짓이 부족한 경우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2. 베이킹 파워가 약해서 걱정이 되는 경우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보증금 계좌로 소규모의 무의미한 트랙잭션을 보내는 식으로 inactive를 방지할 수 있음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878493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cc20e61c0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cc20e61c0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Economy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프로토콜 개정 규칙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투표 사이클: 32 사이클 (131,072 블록, 약 3달)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4개의 기간으로 나뉘어 짐 (각 8 사이클, 32,768블록, 약 23일)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투표 사이클도 개정의 대상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초기에 테조스 재단이 베타넷 이후 1년간 유지하려던 거부권을 포기함 (완전한 탈중앙화)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개정안 채택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정족수(Q) 필요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최초에 설정된 정족수는 80%, 정족수는 참여율을 반영하여 변경됨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&lt;장표&gt;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쿼터 - 조건 - 설명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1쿼터 - 새롭게 제안된 모든 프로토콜 개정안 - 찬성 투표(오로지 찬성 여부만을 물음) 진행. 네트워크에 전달되는 개정안은 새로운 프로토콜의 코드(.ml, .mli)의 압축파일을 해시 값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2쿼터 - 1쿼터에서 가장 많은 찬성을 반은 개정안 - 투표권자는 찬성, 반대, 기권 중 고를 수 있음 (기권도 정족수에 포함)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3쿼터 - 2쿼터에서 정족수가 충족되고, 80% 이상이 동의한 경우 - 제안된 개정안이 테스트넷의 프로토콜로 변경됨. 정족수는 참여율을 반영하여 업데이트 됨. Q = 0.8Q + 0.2q (q = 이번에 도달한 정족수)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4쿼터 - 테스트 넷에서 돌아가고 있는 개정안 - 투표권자는 확인 투표를 진행. 정족수가 충족되고 80% 이상이 동의하면, 제안된 개정안의 메인넷(현재는 베타넷)의 프로토콜로 변경됨. 변경된 프로토콜은 다음 블록부터 적용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41213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cc20e61c0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cc20e61c0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PROOF OF STAKE: 소개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WHY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- PoW의 에너지 소모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- 중앙화된 마이닝 풀 (stake pool?)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- PoW의 채굴자는 네트워크의 안전성에 대해서, 크게 신경 쓰지 않음 (자동 해시 파워 위임 서비스)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- PoS의 경우 운영비용이 매우 적음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- 많은 대안들: BFT(Byzantine Fault Tolerant), PoS 등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WHAT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- 무작위로 선택된 노드가 새 블록을 생성(mining, minting, signing)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- 무작위 선택은 각자가 보유한 지분의 비율에 따라 확률적으로 결정됨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38939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cc20e61c0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cc20e61c0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PROOF OF STAKE: 소개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PROOF</a:t>
            </a:r>
            <a:br>
              <a:rPr lang="ko"/>
            </a:br>
            <a:r>
              <a:rPr lang="ko"/>
              <a:t>   블록에 포함된 트랜잭션과 해당 블록이 적법하다는 증거 또는 증명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STAKE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특정 노드의 퍼블릭 키 해시(주소)가 보유한 지분의 상대적 가치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- 특정 active 노드의 총 토큰 수 / 네트워크 전체에 active 노드의 총 토큰 수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FOLLOW-THE-SATOSHI (Follow-the-coin)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새롭게 생성(mined, minted)된 토큰의 모든 최소 단위에 고유한 시리얼 넘버를 부여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토큰의 최소단위 한개를 선택하고, 이걸 보유한 노드가 채굴자(베이커)가 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더 많은 토큰을 보유할수록, 채굴자(베이커)가 될 확률이 높음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18297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cc20e61c0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cc20e61c0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테조스의 PROOF-OF-STAKE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A mix of Slasher, Chain-of-activity( + TAPOS, Transaction As a Proof Of Stake), and Proof-of-burn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베이커 = 채굴자(Miner, Baker) + 서명자(Signer, Endorser)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베이커와 인도서: 무작위로 선택, 베이킹과 인도싱을 하려면 보증금을 내야함, 보증금은 악의적인 행위(이중 베이킹, 이중 서명 등) 시 몰수 당함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Block(n)은 1명의 베이커에 의해 베이킹 되고, Block(n-1)에 대한 인도서들의 서명을 담고 있음 (서명은 최대 32개)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선택(Follow-the-coin)의 기준은 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1롤 = 10,000 tez (개인 보유분 + 위임받은 수량)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Cycle(n)에 대해서 랜덤 시드가 ‘미리’ 주어짐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- Cycle(n)에 대한 랜덤시드는 Cycle(n-6) 끝에 생성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- 이 랜덤시드와 롤 분배를 가지고 Cycle(n)의 베이커와 인도서를 정함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32512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cc20e61c0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cc20e61c0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테조스의 PROOF-OF-STAKE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CLOCK</a:t>
            </a:r>
            <a:br>
              <a:rPr lang="ko"/>
            </a:br>
            <a:r>
              <a:rPr lang="ko"/>
              <a:t> Cycle(n)의 베이킹과 인도싱 권리는 Cycle(n-6)에 생성된 랜덤시드에 의해 미리 결정됨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각 블록 마다 우선순위가 정해짐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예시. Block(5000): 베이커(Alice, Diego, Arthur, Charlie, Satoshi, ….), 인도서(Satoshi, Arthur, Kate, ….)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</a:t>
            </a:r>
            <a:r>
              <a:rPr lang="ko">
                <a:solidFill>
                  <a:schemeClr val="dk1"/>
                </a:solidFill>
              </a:rPr>
              <a:t>Block(5001): 베이커(Satoshi, Charles, Dan, Vitalik, Kwon, ….), 인도서(Jack, Tim, Sun, ….)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        Block(5002): 베이커(Justin, Kate, Arthur, Satoshi, Satoshi, ….), 인도서(Satoshi, Dan, Charles, ….)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가장 높은 우선순위를 가진 베이커는 이전 블록 생성 시점의 1분 후 베이킹 가능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2번째 우선순위를 가진 베이커는 이전 블록 생성 시점의 2분 후 베이킹 가능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…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n번째 우선순위를 가진 베이커는 이전 블록 생성 시점의 n분 후 베이킹 가능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16분이 지난 경우, 보증금 없이 베이킹 가능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우선 순위가 낮은 베이커들에 의해서 베이킹 된 체인(포크)의 경우, 블록 생성이 저조함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(체인별 블록 생성 시간을 통해서 체인의 score를 알 수 있음)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0309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cc20e61c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cc20e61c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테조스의 PROOF-OF-STAKE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랜덤 시드 생성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 Cycle(n)의 베이커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  미리 정해진 베이킹 스케줄에 따라 블록을 생성하고, 임의의 숫자를 암호화하여 해당 블록에 포함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  이 숫자는 다음 사이클인 Cycle(n+1)에 공개해야 함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  숫자를 공개하지 않은 경우, 해당 블록의 보상과 전송 수수료를 몰수 당함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 Cycle(n+1)에 공개된 숫자를 모두 결합하여 Cycle(n+1)의 마지막에 해시 한 후 랜덤 시드를 만듬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랜덤 시드는 Cycle(n+7)의 베이커와 인도서(의 우선순위)를 정하는 데 사용됨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 랜덤 시드의 입력값인 숫자를 공개하는 행위는 32 블록마다 발생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 악의적인 의도를 가진 노드가 이러한 공개행위를 감시하고, 결과를 자신에게 유리하게 만들기 매우 힘듬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  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8574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cc20e61c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cc20e61c0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&lt;맨 윗줄 부터 메세지 박스만 번역함&gt;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Cycle(n+6)에 사용될 랜덤시드가 Reveals로부터 도출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이전 사이클에 블록에 암호화하여 담긴 숫자를 공개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매 블록마다 선택된 베이커, 인도서들이 보증금을 내고 블록을 베이킹, 인도싱 함. 베이커는 숫자를 하나 정해서 암호화하여 자신이 베이킹한 블록에 포함함 (commitment to secerete numbers with a hash)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06527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cc20e61c0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cc20e61c0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현재 롤 분배 상황은 15,280개 (약 1.5억개의 토큰, 재단 + DLS) 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0267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cc20e61c0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cc20e61c0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746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14868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cc20e61c0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cc20e61c0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2422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cc20e61c0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cc20e61c0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9616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cc20e61c0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cc20e61c0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111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cc20e61c0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cc20e61c0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5872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cc20e61c0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cc20e61c0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6440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cc20e61c0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cc20e61c0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테조스의 PROOF-OF-STAKE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인도싱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블록당 32명의 인도서가 랜덤시드에 의해 정해짐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Block(n)이 베이킹 된 후, 인도서들은 Block(n)에 대해 서명을 제출함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Block(n+1) 베이커가 이 서명들을 블록에 포함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체인의 score는 서명의 수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인도싱 보상은 인도싱 서명을 담은 블록이 Canonical Chain으로 확정되어야 지급됨 (이는 베이킹 보상도 마찬가지)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  - 인도서들이 Best Block에 동의하고 서명할 인센티브가 됨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인도싱 보상 = 최대 2 tez (2 / dT)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BWA(Block withholding attack)의 인센티브가 약함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 인도서들은 Block(n)의 가장 높은 우선순위의 베이커가 베이킹하지 않을 경우, 차순위의 베이커가 베이킹한 블록에 서명을 하게 될 가능성이 높음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 Block(n+1)의 (최우선순위) 베이커가 베이킹을 하고 이 서명들을 블록에 포함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   - Block(n)의 (최우선 순위) 베이커는 자연스럽게 배제됨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7433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cd39a433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cd39a4333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롤 분배 15,280개 (재단 + DLS)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91628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cd39a4333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cd39a4333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https://tezbox.github.io</a:t>
            </a:r>
            <a:r>
              <a:rPr lang="ko"/>
              <a:t> =&gt; </a:t>
            </a:r>
            <a:r>
              <a:rPr lang="ko" u="sng">
                <a:solidFill>
                  <a:schemeClr val="hlink"/>
                </a:solidFill>
                <a:hlinkClick r:id="rId4"/>
              </a:rPr>
              <a:t>https://wallet.tezbox.com/#/main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&lt;바뀐 거 강조하기 위해서 그대로 써주시면 됩니다&gt;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58021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cd39a43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cd39a433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8783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d1cbbdf96_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d1cbbdf96_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1007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3397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8932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66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6680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EB914F-127A-3E4A-8271-7F8F37A0D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16" y="1027301"/>
            <a:ext cx="2460568" cy="1925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4742E-E57B-534F-BF6E-0C83EBD03B39}"/>
              </a:ext>
            </a:extLst>
          </p:cNvPr>
          <p:cNvSpPr txBox="1"/>
          <p:nvPr/>
        </p:nvSpPr>
        <p:spPr>
          <a:xfrm>
            <a:off x="3096275" y="2998173"/>
            <a:ext cx="2951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dirty="0" err="1">
                <a:solidFill>
                  <a:schemeClr val="tx1"/>
                </a:solidFill>
              </a:rPr>
              <a:t>Tezos</a:t>
            </a:r>
            <a:r>
              <a:rPr kumimoji="1" lang="en-US" altLang="ko-KR" sz="2000" dirty="0">
                <a:solidFill>
                  <a:schemeClr val="tx1"/>
                </a:solidFill>
              </a:rPr>
              <a:t> Blockchain Camp</a:t>
            </a:r>
            <a:endParaRPr kumimoji="1"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6C8D3-E0ED-1C40-B0AA-93E1B4872A49}"/>
              </a:ext>
            </a:extLst>
          </p:cNvPr>
          <p:cNvSpPr txBox="1"/>
          <p:nvPr/>
        </p:nvSpPr>
        <p:spPr>
          <a:xfrm>
            <a:off x="3327913" y="3777645"/>
            <a:ext cx="2488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 err="1">
                <a:solidFill>
                  <a:schemeClr val="tx1"/>
                </a:solidFill>
              </a:rPr>
              <a:t>Tezos</a:t>
            </a:r>
            <a:r>
              <a:rPr kumimoji="1" lang="en-US" altLang="ko-KR" sz="1600" dirty="0">
                <a:solidFill>
                  <a:schemeClr val="tx1"/>
                </a:solidFill>
              </a:rPr>
              <a:t> Whitepaper Study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325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5927273" cy="147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altLang="en-US" sz="1100" dirty="0">
                <a:solidFill>
                  <a:srgbClr val="D9D9D9"/>
                </a:solidFill>
              </a:rPr>
              <a:t>테조스</a:t>
            </a:r>
            <a:r>
              <a:rPr lang="ko-KR" altLang="en-US" sz="1100" dirty="0">
                <a:solidFill>
                  <a:srgbClr val="D9D9D9"/>
                </a:solidFill>
              </a:rPr>
              <a:t> 백서 스터디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64F06B1B-ACB4-2541-B1D6-3877E2DEF839}"/>
              </a:ext>
            </a:extLst>
          </p:cNvPr>
          <p:cNvSpPr txBox="1">
            <a:spLocks/>
          </p:cNvSpPr>
          <p:nvPr/>
        </p:nvSpPr>
        <p:spPr>
          <a:xfrm>
            <a:off x="733736" y="919262"/>
            <a:ext cx="5695344" cy="246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ko-KR" altLang="en-US" sz="1600" b="1" dirty="0">
                <a:solidFill>
                  <a:srgbClr val="9BD746"/>
                </a:solidFill>
              </a:rPr>
              <a:t>하드 포크</a:t>
            </a:r>
            <a:endParaRPr lang="en-US" altLang="ko-KR" sz="1600" b="1" dirty="0">
              <a:solidFill>
                <a:srgbClr val="9BD746"/>
              </a:solidFill>
            </a:endParaRPr>
          </a:p>
          <a:p>
            <a:pPr algn="l">
              <a:lnSpc>
                <a:spcPct val="200000"/>
              </a:lnSpc>
            </a:pPr>
            <a:r>
              <a:rPr lang="ko-KR" altLang="en-US" sz="1600" b="1" dirty="0">
                <a:solidFill>
                  <a:srgbClr val="9BD746"/>
                </a:solidFill>
              </a:rPr>
              <a:t>작업 증명</a:t>
            </a:r>
            <a:endParaRPr lang="en-US" altLang="ko-KR" sz="1600" b="1" dirty="0">
              <a:solidFill>
                <a:srgbClr val="9BD746"/>
              </a:solidFill>
            </a:endParaRPr>
          </a:p>
          <a:p>
            <a:pPr algn="l">
              <a:lnSpc>
                <a:spcPct val="200000"/>
              </a:lnSpc>
            </a:pPr>
            <a:r>
              <a:rPr lang="ko-KR" altLang="en-US" sz="1600" b="1" dirty="0">
                <a:solidFill>
                  <a:srgbClr val="9BD746"/>
                </a:solidFill>
              </a:rPr>
              <a:t>스마트 </a:t>
            </a:r>
            <a:r>
              <a:rPr lang="ko-KR" altLang="en-US" sz="1600" b="1" dirty="0" err="1">
                <a:solidFill>
                  <a:srgbClr val="9BD746"/>
                </a:solidFill>
              </a:rPr>
              <a:t>컨트랙트</a:t>
            </a:r>
            <a:endParaRPr lang="en-US" altLang="ko-KR" sz="1600" b="1" dirty="0">
              <a:solidFill>
                <a:srgbClr val="9BD746"/>
              </a:solidFill>
            </a:endParaRPr>
          </a:p>
          <a:p>
            <a:pPr algn="l">
              <a:lnSpc>
                <a:spcPct val="200000"/>
              </a:lnSpc>
            </a:pPr>
            <a:r>
              <a:rPr lang="ko-KR" altLang="en-US" sz="1600" b="1" dirty="0">
                <a:solidFill>
                  <a:srgbClr val="9BD746"/>
                </a:solidFill>
              </a:rPr>
              <a:t>코드 안정성 </a:t>
            </a:r>
            <a:r>
              <a:rPr lang="en-US" altLang="ko-KR" sz="1600" b="1" dirty="0">
                <a:solidFill>
                  <a:srgbClr val="9BD746"/>
                </a:solidFill>
              </a:rPr>
              <a:t>/</a:t>
            </a:r>
            <a:r>
              <a:rPr lang="ko-KR" altLang="en-US" sz="1600" b="1" dirty="0">
                <a:solidFill>
                  <a:srgbClr val="9BD746"/>
                </a:solidFill>
              </a:rPr>
              <a:t> 정확성</a:t>
            </a:r>
            <a:endParaRPr lang="en-US" altLang="ko-KR" sz="1600" b="1" dirty="0">
              <a:solidFill>
                <a:srgbClr val="9BD7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3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5927273" cy="147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altLang="en-US" sz="1100" dirty="0">
                <a:solidFill>
                  <a:srgbClr val="D9D9D9"/>
                </a:solidFill>
              </a:rPr>
              <a:t>테조스</a:t>
            </a:r>
            <a:r>
              <a:rPr lang="ko-KR" altLang="en-US" sz="1100" dirty="0">
                <a:solidFill>
                  <a:srgbClr val="D9D9D9"/>
                </a:solidFill>
              </a:rPr>
              <a:t> 백서 스터디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Google Shape;368;p42">
            <a:extLst>
              <a:ext uri="{FF2B5EF4-FFF2-40B4-BE49-F238E27FC236}">
                <a16:creationId xmlns:a16="http://schemas.microsoft.com/office/drawing/2014/main" id="{495EB89F-CDD1-CA4D-963A-00FE870EBE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8059994"/>
              </p:ext>
            </p:extLst>
          </p:nvPr>
        </p:nvGraphicFramePr>
        <p:xfrm>
          <a:off x="435400" y="620531"/>
          <a:ext cx="8273200" cy="438023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8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5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4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dirty="0">
                          <a:solidFill>
                            <a:srgbClr val="EFEFEF"/>
                          </a:solidFill>
                        </a:rPr>
                        <a:t>문제점</a:t>
                      </a:r>
                      <a:endParaRPr sz="1200" b="1" dirty="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en-US" sz="1200" b="1" dirty="0">
                          <a:solidFill>
                            <a:srgbClr val="EFEFEF"/>
                          </a:solidFill>
                        </a:rPr>
                        <a:t>설명</a:t>
                      </a:r>
                      <a:endParaRPr sz="1200" b="1" dirty="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EFEFEF"/>
                          </a:solidFill>
                        </a:rPr>
                        <a:t>해결책</a:t>
                      </a:r>
                      <a:endParaRPr sz="1200" b="1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2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solidFill>
                            <a:srgbClr val="9BD746"/>
                          </a:solidFill>
                        </a:rPr>
                        <a:t>하드 포크</a:t>
                      </a:r>
                      <a:endParaRPr sz="1200" b="1" dirty="0">
                        <a:solidFill>
                          <a:srgbClr val="9BD746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EFEFEF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EFEFEF"/>
                          </a:solidFill>
                        </a:rPr>
                        <a:t>이해 관계의 충돌을 해결하기 어려움</a:t>
                      </a:r>
                      <a:endParaRPr lang="en-US" altLang="ko-KR" sz="1200" dirty="0">
                        <a:solidFill>
                          <a:srgbClr val="EFEFE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rgbClr val="EFEFEF"/>
                          </a:solidFill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rgbClr val="EFEFEF"/>
                          </a:solidFill>
                        </a:rPr>
                        <a:t> 협력 문제 </a:t>
                      </a:r>
                      <a:r>
                        <a:rPr lang="en-US" altLang="ko-KR" sz="1200" dirty="0">
                          <a:solidFill>
                            <a:srgbClr val="EFEFEF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EFEFEF"/>
                          </a:solidFill>
                        </a:rPr>
                        <a:t>절대 다수</a:t>
                      </a:r>
                      <a:r>
                        <a:rPr lang="en-US" altLang="ko-KR" sz="1200" dirty="0">
                          <a:solidFill>
                            <a:srgbClr val="EFEFEF"/>
                          </a:solidFill>
                        </a:rPr>
                        <a:t>)</a:t>
                      </a:r>
                      <a:endParaRPr sz="1200" dirty="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rgbClr val="EFEFEF"/>
                          </a:solidFill>
                        </a:rPr>
                        <a:t>- </a:t>
                      </a:r>
                      <a:r>
                        <a:rPr lang="ko" altLang="en-US" sz="1200" dirty="0">
                          <a:solidFill>
                            <a:srgbClr val="EFEFEF"/>
                          </a:solidFill>
                        </a:rPr>
                        <a:t>온체인 거버넌스</a:t>
                      </a:r>
                      <a:endParaRPr lang="en-US" altLang="ko" sz="1200" dirty="0">
                        <a:solidFill>
                          <a:srgbClr val="EFEFE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rgbClr val="EFEFEF"/>
                          </a:solidFill>
                        </a:rPr>
                        <a:t>- </a:t>
                      </a:r>
                      <a:r>
                        <a:rPr lang="ko" altLang="en-US" sz="1200" dirty="0">
                          <a:solidFill>
                            <a:srgbClr val="EFEFEF"/>
                          </a:solidFill>
                        </a:rPr>
                        <a:t>셀프 어맨딩</a:t>
                      </a:r>
                      <a:endParaRPr sz="1200" dirty="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solidFill>
                            <a:srgbClr val="9BD746"/>
                          </a:solidFill>
                        </a:rPr>
                        <a:t>작업 증명</a:t>
                      </a:r>
                      <a:endParaRPr sz="1200" b="1" dirty="0">
                        <a:solidFill>
                          <a:srgbClr val="9BD746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rgbClr val="EFEFEF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EFEFEF"/>
                          </a:solidFill>
                        </a:rPr>
                        <a:t>채굴 중앙화</a:t>
                      </a:r>
                      <a:endParaRPr lang="en-US" altLang="ko-KR" sz="1200" dirty="0">
                        <a:solidFill>
                          <a:srgbClr val="EFEFE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rgbClr val="EFEFEF"/>
                          </a:solidFill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rgbClr val="EFEFEF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EFEFEF"/>
                          </a:solidFill>
                        </a:rPr>
                        <a:t>채굴자</a:t>
                      </a:r>
                      <a:r>
                        <a:rPr lang="ko-KR" altLang="en-US" sz="1200" dirty="0">
                          <a:solidFill>
                            <a:srgbClr val="EFEFEF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EFEFEF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rgbClr val="EFEFEF"/>
                          </a:solidFill>
                        </a:rPr>
                        <a:t>토큰 소유자 간 인센티브 충돌</a:t>
                      </a:r>
                      <a:endParaRPr lang="en-US" altLang="ko-KR" sz="1200" dirty="0">
                        <a:solidFill>
                          <a:srgbClr val="EFEFE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rgbClr val="EFEFEF"/>
                          </a:solidFill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rgbClr val="EFEFEF"/>
                          </a:solidFill>
                        </a:rPr>
                        <a:t> </a:t>
                      </a:r>
                      <a:r>
                        <a:rPr lang="ko" altLang="en-US" sz="1200" dirty="0">
                          <a:solidFill>
                            <a:srgbClr val="EFEFEF"/>
                          </a:solidFill>
                        </a:rPr>
                        <a:t>공유지의 비극</a:t>
                      </a:r>
                      <a:endParaRPr lang="en-US" altLang="ko" sz="1200" dirty="0">
                        <a:solidFill>
                          <a:srgbClr val="EFEFE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rgbClr val="EFEFEF"/>
                          </a:solidFill>
                        </a:rPr>
                        <a:t>-</a:t>
                      </a:r>
                      <a:r>
                        <a:rPr lang="ko" altLang="en-US" sz="1200" dirty="0">
                          <a:solidFill>
                            <a:srgbClr val="EFEFEF"/>
                          </a:solidFill>
                        </a:rPr>
                        <a:t> 자원</a:t>
                      </a:r>
                      <a:r>
                        <a:rPr lang="en-US" altLang="ko" sz="1200" dirty="0">
                          <a:solidFill>
                            <a:srgbClr val="EFEFEF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EFEFEF"/>
                          </a:solidFill>
                        </a:rPr>
                        <a:t>전기세</a:t>
                      </a:r>
                      <a:r>
                        <a:rPr lang="en-US" altLang="ko-KR" sz="1200" dirty="0">
                          <a:solidFill>
                            <a:srgbClr val="EFEFEF"/>
                          </a:solidFill>
                        </a:rPr>
                        <a:t>)</a:t>
                      </a:r>
                      <a:r>
                        <a:rPr lang="ko" altLang="en-US" sz="1200" dirty="0">
                          <a:solidFill>
                            <a:srgbClr val="EFEFEF"/>
                          </a:solidFill>
                        </a:rPr>
                        <a:t> 낭비</a:t>
                      </a:r>
                      <a:endParaRPr sz="1200" dirty="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>
                          <a:solidFill>
                            <a:srgbClr val="EFEFEF"/>
                          </a:solidFill>
                        </a:rPr>
                        <a:t>- Proof of Stake</a:t>
                      </a:r>
                      <a:endParaRPr sz="1200" dirty="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solidFill>
                            <a:srgbClr val="9BD746"/>
                          </a:solidFill>
                        </a:rPr>
                        <a:t>스마트 </a:t>
                      </a:r>
                      <a:r>
                        <a:rPr lang="ko-KR" altLang="en-US" sz="1200" b="1" dirty="0" err="1">
                          <a:solidFill>
                            <a:srgbClr val="9BD746"/>
                          </a:solidFill>
                        </a:rPr>
                        <a:t>컨트랙트</a:t>
                      </a:r>
                      <a:endParaRPr sz="1200" b="1" dirty="0">
                        <a:solidFill>
                          <a:srgbClr val="9BD746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rgbClr val="EFEFEF"/>
                          </a:solidFill>
                        </a:rPr>
                        <a:t>- </a:t>
                      </a:r>
                      <a:r>
                        <a:rPr lang="ko" altLang="en-US" sz="1200" dirty="0">
                          <a:solidFill>
                            <a:srgbClr val="EFEFEF"/>
                          </a:solidFill>
                        </a:rPr>
                        <a:t>비트코인 컨트랙트의 한계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rgbClr val="EFEFEF"/>
                          </a:solidFill>
                        </a:rPr>
                        <a:t>-</a:t>
                      </a:r>
                      <a:r>
                        <a:rPr lang="ko" altLang="en-US" sz="1200" dirty="0">
                          <a:solidFill>
                            <a:srgbClr val="EFEFEF"/>
                          </a:solidFill>
                        </a:rPr>
                        <a:t> </a:t>
                      </a:r>
                      <a:r>
                        <a:rPr lang="en-US" altLang="ko" sz="1200" dirty="0" err="1">
                          <a:solidFill>
                            <a:srgbClr val="EFEFEF"/>
                          </a:solidFill>
                        </a:rPr>
                        <a:t>UTxO</a:t>
                      </a:r>
                      <a:r>
                        <a:rPr lang="en-US" altLang="ko-KR" sz="1200" dirty="0">
                          <a:solidFill>
                            <a:srgbClr val="EFEFEF"/>
                          </a:solidFill>
                        </a:rPr>
                        <a:t>: spent or unspent</a:t>
                      </a:r>
                      <a:endParaRPr lang="ko" altLang="en-US" sz="1200" dirty="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EFEFEF"/>
                          </a:solidFill>
                        </a:rPr>
                        <a:t>- </a:t>
                      </a:r>
                      <a:r>
                        <a:rPr lang="ko" altLang="en-US" sz="1200" dirty="0">
                          <a:solidFill>
                            <a:srgbClr val="EFEFEF"/>
                          </a:solidFill>
                        </a:rPr>
                        <a:t>튜링 완전한 스마트 컨트랙트</a:t>
                      </a:r>
                      <a:endParaRPr lang="en-US" altLang="ko" sz="1200" dirty="0">
                        <a:solidFill>
                          <a:srgbClr val="EFEFE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en-US" sz="1200" dirty="0">
                          <a:solidFill>
                            <a:srgbClr val="EFEFEF"/>
                          </a:solidFill>
                        </a:rPr>
                        <a:t>    </a:t>
                      </a:r>
                      <a:r>
                        <a:rPr lang="en-US" altLang="ko" sz="1200" dirty="0">
                          <a:solidFill>
                            <a:srgbClr val="EFEFEF"/>
                          </a:solidFill>
                        </a:rPr>
                        <a:t>Stateful accounts(balance, code, data, …)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EFEFEF"/>
                          </a:solidFill>
                        </a:rPr>
                        <a:t>    </a:t>
                      </a:r>
                      <a:r>
                        <a:rPr lang="ko-KR" altLang="en-US" sz="1200" dirty="0" err="1">
                          <a:solidFill>
                            <a:srgbClr val="EFEFEF"/>
                          </a:solidFill>
                        </a:rPr>
                        <a:t>컨트랙트의</a:t>
                      </a:r>
                      <a:r>
                        <a:rPr lang="ko-KR" altLang="en-US" sz="1200" dirty="0">
                          <a:solidFill>
                            <a:srgbClr val="EFEFEF"/>
                          </a:solidFill>
                        </a:rPr>
                        <a:t> 오퍼레이션 수 제한 </a:t>
                      </a:r>
                      <a:endParaRPr sz="1200" dirty="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5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solidFill>
                            <a:srgbClr val="9BD746"/>
                          </a:solidFill>
                        </a:rPr>
                        <a:t>코드</a:t>
                      </a:r>
                      <a:endParaRPr lang="en-US" altLang="ko-KR" sz="1200" b="1" dirty="0">
                        <a:solidFill>
                          <a:srgbClr val="9BD746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dirty="0">
                          <a:solidFill>
                            <a:srgbClr val="9BD746"/>
                          </a:solidFill>
                        </a:rPr>
                        <a:t>안정성 </a:t>
                      </a:r>
                      <a:r>
                        <a:rPr lang="en-US" altLang="ko-KR" sz="1200" b="1" dirty="0">
                          <a:solidFill>
                            <a:srgbClr val="9BD746"/>
                          </a:solidFill>
                        </a:rPr>
                        <a:t>/ </a:t>
                      </a:r>
                      <a:r>
                        <a:rPr lang="ko-KR" altLang="en-US" sz="1200" b="1" dirty="0">
                          <a:solidFill>
                            <a:srgbClr val="9BD746"/>
                          </a:solidFill>
                        </a:rPr>
                        <a:t>정확성</a:t>
                      </a:r>
                      <a:endParaRPr sz="1200" b="1" dirty="0">
                        <a:solidFill>
                          <a:srgbClr val="9BD746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rgbClr val="EFEFEF"/>
                          </a:solidFill>
                        </a:rPr>
                        <a:t>- C, C++ </a:t>
                      </a:r>
                      <a:r>
                        <a:rPr lang="ko-KR" altLang="en-US" sz="1200" dirty="0">
                          <a:solidFill>
                            <a:srgbClr val="EFEFEF"/>
                          </a:solidFill>
                        </a:rPr>
                        <a:t>코드 베이스의 취약점</a:t>
                      </a:r>
                      <a:endParaRPr lang="en-US" altLang="ko-KR" sz="1200" dirty="0">
                        <a:solidFill>
                          <a:srgbClr val="EFEFE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rgbClr val="EFEFEF"/>
                          </a:solidFill>
                        </a:rPr>
                        <a:t>-</a:t>
                      </a:r>
                      <a:r>
                        <a:rPr lang="ko" altLang="en-US" sz="1200" dirty="0">
                          <a:solidFill>
                            <a:srgbClr val="EFEFEF"/>
                          </a:solidFill>
                        </a:rPr>
                        <a:t> 오버 </a:t>
                      </a:r>
                      <a:r>
                        <a:rPr lang="en-US" altLang="ko" sz="1200" dirty="0">
                          <a:solidFill>
                            <a:srgbClr val="EFEFEF"/>
                          </a:solidFill>
                        </a:rPr>
                        <a:t>/ </a:t>
                      </a:r>
                      <a:r>
                        <a:rPr lang="ko-KR" altLang="en-US" sz="1200" dirty="0" err="1">
                          <a:solidFill>
                            <a:srgbClr val="EFEFEF"/>
                          </a:solidFill>
                        </a:rPr>
                        <a:t>언더</a:t>
                      </a:r>
                      <a:r>
                        <a:rPr lang="ko-KR" altLang="en-US" sz="1200" dirty="0">
                          <a:solidFill>
                            <a:srgbClr val="EFEFEF"/>
                          </a:solidFill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EFEFEF"/>
                          </a:solidFill>
                        </a:rPr>
                        <a:t>플로우</a:t>
                      </a:r>
                      <a:endParaRPr lang="ko" altLang="en-US" sz="1200" dirty="0">
                        <a:solidFill>
                          <a:srgbClr val="EFEFE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rgbClr val="EFEFEF"/>
                          </a:solidFill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EFEFEF"/>
                          </a:solidFill>
                        </a:rPr>
                        <a:t>기계적 언어의 </a:t>
                      </a:r>
                      <a:r>
                        <a:rPr lang="ko-KR" altLang="en-US" sz="1200" dirty="0" err="1">
                          <a:solidFill>
                            <a:srgbClr val="EFEFEF"/>
                          </a:solidFill>
                        </a:rPr>
                        <a:t>검증상</a:t>
                      </a:r>
                      <a:r>
                        <a:rPr lang="ko-KR" altLang="en-US" sz="1200" dirty="0">
                          <a:solidFill>
                            <a:srgbClr val="EFEFEF"/>
                          </a:solidFill>
                        </a:rPr>
                        <a:t> 한계</a:t>
                      </a:r>
                      <a:endParaRPr lang="ko" altLang="en-US" sz="1200" dirty="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rgbClr val="EFEFEF"/>
                          </a:solidFill>
                        </a:rPr>
                        <a:t>- </a:t>
                      </a:r>
                      <a:r>
                        <a:rPr lang="en-US" altLang="ko" sz="1200" dirty="0" err="1">
                          <a:solidFill>
                            <a:srgbClr val="EFEFEF"/>
                          </a:solidFill>
                        </a:rPr>
                        <a:t>OCaml</a:t>
                      </a:r>
                      <a:r>
                        <a:rPr lang="en-US" altLang="ko" sz="1200" dirty="0">
                          <a:solidFill>
                            <a:srgbClr val="EFEFEF"/>
                          </a:solidFill>
                        </a:rPr>
                        <a:t> and Michelson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dirty="0">
                          <a:solidFill>
                            <a:srgbClr val="EFEFEF"/>
                          </a:solidFill>
                        </a:rPr>
                        <a:t>   </a:t>
                      </a:r>
                      <a:r>
                        <a:rPr lang="ko-KR" altLang="en-US" sz="1200" dirty="0">
                          <a:solidFill>
                            <a:srgbClr val="EFEFEF"/>
                          </a:solidFill>
                        </a:rPr>
                        <a:t>정확한 검증</a:t>
                      </a:r>
                      <a:r>
                        <a:rPr lang="en-US" altLang="ko-KR" sz="1200" dirty="0">
                          <a:solidFill>
                            <a:srgbClr val="EFEFEF"/>
                          </a:solidFill>
                        </a:rPr>
                        <a:t>(</a:t>
                      </a:r>
                      <a:r>
                        <a:rPr lang="en-US" altLang="ko" sz="1200" dirty="0">
                          <a:solidFill>
                            <a:srgbClr val="EFEFEF"/>
                          </a:solidFill>
                        </a:rPr>
                        <a:t>Formal verification</a:t>
                      </a:r>
                      <a:r>
                        <a:rPr lang="en-US" altLang="ko-KR" sz="1200" dirty="0">
                          <a:solidFill>
                            <a:srgbClr val="EFEFEF"/>
                          </a:solidFill>
                        </a:rPr>
                        <a:t>)</a:t>
                      </a: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497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5927273" cy="147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altLang="en-US" sz="1100" dirty="0">
                <a:solidFill>
                  <a:srgbClr val="D9D9D9"/>
                </a:solidFill>
              </a:rPr>
              <a:t>테조스</a:t>
            </a:r>
            <a:r>
              <a:rPr lang="ko-KR" altLang="en-US" sz="1100" dirty="0">
                <a:solidFill>
                  <a:srgbClr val="D9D9D9"/>
                </a:solidFill>
              </a:rPr>
              <a:t> 백서 스터디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3;p31">
            <a:extLst>
              <a:ext uri="{FF2B5EF4-FFF2-40B4-BE49-F238E27FC236}">
                <a16:creationId xmlns:a16="http://schemas.microsoft.com/office/drawing/2014/main" id="{7D28F61D-457B-DE4A-89F7-9D5B6FA40765}"/>
              </a:ext>
            </a:extLst>
          </p:cNvPr>
          <p:cNvSpPr txBox="1">
            <a:spLocks/>
          </p:cNvSpPr>
          <p:nvPr/>
        </p:nvSpPr>
        <p:spPr>
          <a:xfrm>
            <a:off x="3137047" y="1956314"/>
            <a:ext cx="2715113" cy="123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lang="en-US" altLang="ko" sz="1800" dirty="0">
                <a:solidFill>
                  <a:srgbClr val="D9D9D9"/>
                </a:solidFill>
              </a:rPr>
              <a:t>2</a:t>
            </a: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r>
              <a:rPr kumimoji="0" lang="ko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lang="ko-KR" altLang="en-US" sz="1800" dirty="0" err="1">
                <a:solidFill>
                  <a:srgbClr val="D9D9D9"/>
                </a:solidFill>
              </a:rPr>
              <a:t>테조스</a:t>
            </a:r>
            <a:r>
              <a:rPr lang="ko-KR" altLang="en-US" sz="1800" dirty="0">
                <a:solidFill>
                  <a:srgbClr val="D9D9D9"/>
                </a:solidFill>
              </a:rPr>
              <a:t> 조감도</a:t>
            </a:r>
            <a:endParaRPr kumimoji="0" lang="ko" altLang="en-US" sz="1800" b="0" i="1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6341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5927273" cy="147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altLang="en-US" sz="1100" dirty="0">
                <a:solidFill>
                  <a:srgbClr val="D9D9D9"/>
                </a:solidFill>
              </a:rPr>
              <a:t>테조스</a:t>
            </a:r>
            <a:r>
              <a:rPr lang="ko-KR" altLang="en-US" sz="1100" dirty="0">
                <a:solidFill>
                  <a:srgbClr val="D9D9D9"/>
                </a:solidFill>
              </a:rPr>
              <a:t> 백서 스터디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BC5DFF-8A78-794A-B27F-7D79B49F1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0" y="0"/>
            <a:ext cx="9140360" cy="5143500"/>
          </a:xfrm>
          <a:prstGeom prst="rect">
            <a:avLst/>
          </a:prstGeom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B89FA293-60BD-DE43-88AA-0242307CBE6D}"/>
              </a:ext>
            </a:extLst>
          </p:cNvPr>
          <p:cNvSpPr txBox="1">
            <a:spLocks/>
          </p:cNvSpPr>
          <p:nvPr/>
        </p:nvSpPr>
        <p:spPr>
          <a:xfrm>
            <a:off x="545202" y="598751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1600" b="1" dirty="0" err="1">
                <a:solidFill>
                  <a:srgbClr val="9BD746"/>
                </a:solidFill>
              </a:rPr>
              <a:t>블록체인</a:t>
            </a:r>
            <a:r>
              <a:rPr lang="ko-KR" altLang="en-US" sz="1600" b="1" dirty="0">
                <a:solidFill>
                  <a:srgbClr val="9BD746"/>
                </a:solidFill>
              </a:rPr>
              <a:t> 추상화</a:t>
            </a:r>
            <a:r>
              <a:rPr lang="en-US" altLang="ko-KR" sz="1600" b="1" dirty="0">
                <a:solidFill>
                  <a:srgbClr val="9BD746"/>
                </a:solidFill>
              </a:rPr>
              <a:t>: 3</a:t>
            </a:r>
            <a:r>
              <a:rPr lang="ko-KR" altLang="en-US" sz="1600" b="1" dirty="0">
                <a:solidFill>
                  <a:srgbClr val="9BD746"/>
                </a:solidFill>
              </a:rPr>
              <a:t>가지 프로토콜</a:t>
            </a:r>
            <a:endParaRPr lang="ko-KR" altLang="en-US" sz="1600" dirty="0">
              <a:solidFill>
                <a:srgbClr val="9BD746"/>
              </a:solidFill>
            </a:endParaRPr>
          </a:p>
        </p:txBody>
      </p:sp>
      <p:sp>
        <p:nvSpPr>
          <p:cNvPr id="16" name="Google Shape;182;p29">
            <a:extLst>
              <a:ext uri="{FF2B5EF4-FFF2-40B4-BE49-F238E27FC236}">
                <a16:creationId xmlns:a16="http://schemas.microsoft.com/office/drawing/2014/main" id="{45C6CF71-A0BF-C94F-91B1-CCC313E23F11}"/>
              </a:ext>
            </a:extLst>
          </p:cNvPr>
          <p:cNvSpPr txBox="1">
            <a:spLocks/>
          </p:cNvSpPr>
          <p:nvPr/>
        </p:nvSpPr>
        <p:spPr>
          <a:xfrm>
            <a:off x="7613904" y="-35144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sp>
        <p:nvSpPr>
          <p:cNvPr id="18" name="Google Shape;182;p29">
            <a:extLst>
              <a:ext uri="{FF2B5EF4-FFF2-40B4-BE49-F238E27FC236}">
                <a16:creationId xmlns:a16="http://schemas.microsoft.com/office/drawing/2014/main" id="{847FF520-52AA-2B4B-870A-A2961DEBD671}"/>
              </a:ext>
            </a:extLst>
          </p:cNvPr>
          <p:cNvSpPr txBox="1">
            <a:spLocks/>
          </p:cNvSpPr>
          <p:nvPr/>
        </p:nvSpPr>
        <p:spPr>
          <a:xfrm>
            <a:off x="172969" y="-28859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ko" altLang="en-US" sz="1100" dirty="0">
                <a:solidFill>
                  <a:srgbClr val="D9D9D9"/>
                </a:solidFill>
              </a:rPr>
              <a:t>테조스 백서 스터디</a:t>
            </a:r>
            <a:endParaRPr lang="ko" altLang="en-US" sz="1100" b="1" dirty="0">
              <a:solidFill>
                <a:srgbClr val="FFFFFF"/>
              </a:solidFill>
            </a:endParaRPr>
          </a:p>
        </p:txBody>
      </p:sp>
      <p:pic>
        <p:nvPicPr>
          <p:cNvPr id="19" name="Google Shape;272;p40">
            <a:extLst>
              <a:ext uri="{FF2B5EF4-FFF2-40B4-BE49-F238E27FC236}">
                <a16:creationId xmlns:a16="http://schemas.microsoft.com/office/drawing/2014/main" id="{5EC5BB29-F738-FE48-934A-A1A25627E38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96400" b="90207"/>
          <a:stretch/>
        </p:blipFill>
        <p:spPr>
          <a:xfrm>
            <a:off x="8805671" y="44700"/>
            <a:ext cx="329186" cy="50394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13;p31">
            <a:extLst>
              <a:ext uri="{FF2B5EF4-FFF2-40B4-BE49-F238E27FC236}">
                <a16:creationId xmlns:a16="http://schemas.microsoft.com/office/drawing/2014/main" id="{6F7AAB34-6038-C54F-98AB-088312E14911}"/>
              </a:ext>
            </a:extLst>
          </p:cNvPr>
          <p:cNvSpPr txBox="1">
            <a:spLocks/>
          </p:cNvSpPr>
          <p:nvPr/>
        </p:nvSpPr>
        <p:spPr>
          <a:xfrm>
            <a:off x="930125" y="1049595"/>
            <a:ext cx="7536300" cy="3861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네트워크 프로토콜</a:t>
            </a:r>
            <a:endParaRPr lang="en-US" altLang="ko" sz="1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    </a:t>
            </a:r>
            <a:r>
              <a:rPr lang="ko-KR" altLang="en-US" sz="1400" dirty="0">
                <a:solidFill>
                  <a:srgbClr val="D9D9D9"/>
                </a:solidFill>
              </a:rPr>
              <a:t>트랜잭션 </a:t>
            </a:r>
            <a:r>
              <a:rPr lang="en-US" altLang="ko-KR" sz="1400" dirty="0">
                <a:solidFill>
                  <a:srgbClr val="D9D9D9"/>
                </a:solidFill>
              </a:rPr>
              <a:t>/ </a:t>
            </a:r>
            <a:r>
              <a:rPr lang="ko-KR" altLang="en-US" sz="1400" dirty="0">
                <a:solidFill>
                  <a:srgbClr val="D9D9D9"/>
                </a:solidFill>
              </a:rPr>
              <a:t>블록 다운로드 및</a:t>
            </a:r>
            <a:r>
              <a:rPr lang="en-US" altLang="ko-KR" sz="1400" dirty="0">
                <a:solidFill>
                  <a:srgbClr val="D9D9D9"/>
                </a:solidFill>
              </a:rPr>
              <a:t> </a:t>
            </a:r>
            <a:r>
              <a:rPr lang="ko-KR" altLang="en-US" sz="1400" dirty="0">
                <a:solidFill>
                  <a:srgbClr val="D9D9D9"/>
                </a:solidFill>
              </a:rPr>
              <a:t>전파</a:t>
            </a:r>
            <a:r>
              <a:rPr lang="en-US" altLang="ko-KR" sz="1400" dirty="0">
                <a:solidFill>
                  <a:srgbClr val="D9D9D9"/>
                </a:solidFill>
              </a:rPr>
              <a:t>(broadcast)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    </a:t>
            </a:r>
            <a:r>
              <a:rPr lang="ko-KR" altLang="en-US" sz="1400" dirty="0">
                <a:solidFill>
                  <a:srgbClr val="D9D9D9"/>
                </a:solidFill>
              </a:rPr>
              <a:t>피어 네트워크 관리 </a:t>
            </a:r>
            <a:r>
              <a:rPr lang="en-US" altLang="ko-KR" sz="1400" dirty="0">
                <a:solidFill>
                  <a:srgbClr val="D9D9D9"/>
                </a:solidFill>
              </a:rPr>
              <a:t>(</a:t>
            </a:r>
            <a:r>
              <a:rPr lang="ko-KR" altLang="en-US" sz="1400" dirty="0">
                <a:solidFill>
                  <a:srgbClr val="D9D9D9"/>
                </a:solidFill>
              </a:rPr>
              <a:t>검색</a:t>
            </a:r>
            <a:r>
              <a:rPr lang="en-US" altLang="ko-KR" sz="1400" dirty="0">
                <a:solidFill>
                  <a:srgbClr val="D9D9D9"/>
                </a:solidFill>
              </a:rPr>
              <a:t>, </a:t>
            </a:r>
            <a:r>
              <a:rPr lang="ko-KR" altLang="en-US" sz="1400" dirty="0">
                <a:solidFill>
                  <a:srgbClr val="D9D9D9"/>
                </a:solidFill>
              </a:rPr>
              <a:t>추가</a:t>
            </a:r>
            <a:r>
              <a:rPr lang="en-US" altLang="ko-KR" sz="1400" dirty="0">
                <a:solidFill>
                  <a:srgbClr val="D9D9D9"/>
                </a:solidFill>
              </a:rPr>
              <a:t>, </a:t>
            </a:r>
            <a:r>
              <a:rPr lang="ko-KR" altLang="en-US" sz="1400" dirty="0">
                <a:solidFill>
                  <a:srgbClr val="D9D9D9"/>
                </a:solidFill>
              </a:rPr>
              <a:t>제거</a:t>
            </a:r>
            <a:r>
              <a:rPr lang="en-US" altLang="ko-KR" sz="1400" dirty="0">
                <a:solidFill>
                  <a:srgbClr val="D9D9D9"/>
                </a:solidFill>
              </a:rPr>
              <a:t>)</a:t>
            </a:r>
            <a:endParaRPr lang="en-US" altLang="ko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    </a:t>
            </a:r>
            <a:r>
              <a:rPr lang="ko-KR" altLang="en-US" sz="1400" dirty="0">
                <a:solidFill>
                  <a:srgbClr val="D9D9D9"/>
                </a:solidFill>
              </a:rPr>
              <a:t>논쟁의 여지가 거의 없음</a:t>
            </a:r>
            <a:endParaRPr lang="en-US" altLang="ko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합의 프로토콜</a:t>
            </a:r>
            <a:endParaRPr lang="en-US" altLang="ko" sz="1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    </a:t>
            </a:r>
            <a:r>
              <a:rPr lang="ko-KR" altLang="en-US" sz="1400" dirty="0">
                <a:solidFill>
                  <a:srgbClr val="D9D9D9"/>
                </a:solidFill>
              </a:rPr>
              <a:t>하나의 체인</a:t>
            </a:r>
            <a:r>
              <a:rPr lang="en-US" altLang="ko-KR" sz="1400" dirty="0">
                <a:solidFill>
                  <a:srgbClr val="D9D9D9"/>
                </a:solidFill>
              </a:rPr>
              <a:t>(</a:t>
            </a:r>
            <a:r>
              <a:rPr lang="ko-KR" altLang="en-US" sz="1400" dirty="0">
                <a:solidFill>
                  <a:srgbClr val="D9D9D9"/>
                </a:solidFill>
              </a:rPr>
              <a:t>동일한 장부</a:t>
            </a:r>
            <a:r>
              <a:rPr lang="en-US" altLang="ko-KR" sz="1400" dirty="0">
                <a:solidFill>
                  <a:srgbClr val="D9D9D9"/>
                </a:solidFill>
              </a:rPr>
              <a:t>)</a:t>
            </a:r>
            <a:r>
              <a:rPr lang="ko-KR" altLang="en-US" sz="1400" dirty="0">
                <a:solidFill>
                  <a:srgbClr val="D9D9D9"/>
                </a:solidFill>
              </a:rPr>
              <a:t> 형성 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가장 논쟁적인 부분</a:t>
            </a:r>
            <a:endParaRPr lang="en-US" altLang="ko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트랜잭션 프로토콜</a:t>
            </a:r>
            <a:endParaRPr lang="en-US" altLang="ko" sz="1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    </a:t>
            </a:r>
            <a:r>
              <a:rPr lang="ko-KR" altLang="en-US" sz="1400" dirty="0">
                <a:solidFill>
                  <a:srgbClr val="D9D9D9"/>
                </a:solidFill>
              </a:rPr>
              <a:t>유효한 프로토콜의 조건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상대적으로 덜 논쟁적</a:t>
            </a:r>
            <a:endParaRPr lang="en-US" altLang="ko" sz="1400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954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5927273" cy="147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altLang="en-US" sz="1100" dirty="0">
                <a:solidFill>
                  <a:srgbClr val="D9D9D9"/>
                </a:solidFill>
              </a:rPr>
              <a:t>테조스</a:t>
            </a:r>
            <a:r>
              <a:rPr lang="ko-KR" altLang="en-US" sz="1100" dirty="0">
                <a:solidFill>
                  <a:srgbClr val="D9D9D9"/>
                </a:solidFill>
              </a:rPr>
              <a:t> 백서 스터디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72282E-9A09-464B-8955-3334A14119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0" y="0"/>
            <a:ext cx="9140360" cy="5143500"/>
          </a:xfrm>
          <a:prstGeom prst="rect">
            <a:avLst/>
          </a:prstGeom>
        </p:spPr>
      </p:pic>
      <p:sp>
        <p:nvSpPr>
          <p:cNvPr id="18" name="Google Shape;182;p29">
            <a:extLst>
              <a:ext uri="{FF2B5EF4-FFF2-40B4-BE49-F238E27FC236}">
                <a16:creationId xmlns:a16="http://schemas.microsoft.com/office/drawing/2014/main" id="{F3C2DACF-CCF8-FA42-96E5-16C29895B9CC}"/>
              </a:ext>
            </a:extLst>
          </p:cNvPr>
          <p:cNvSpPr txBox="1">
            <a:spLocks/>
          </p:cNvSpPr>
          <p:nvPr/>
        </p:nvSpPr>
        <p:spPr>
          <a:xfrm>
            <a:off x="172969" y="-28859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ko" altLang="en-US" sz="1100" dirty="0">
                <a:solidFill>
                  <a:srgbClr val="D9D9D9"/>
                </a:solidFill>
              </a:rPr>
              <a:t>테조스 백서 스터디</a:t>
            </a:r>
            <a:endParaRPr lang="ko" altLang="en-US" sz="1100" b="1" dirty="0">
              <a:solidFill>
                <a:srgbClr val="FFFFFF"/>
              </a:solidFill>
            </a:endParaRPr>
          </a:p>
        </p:txBody>
      </p:sp>
      <p:sp>
        <p:nvSpPr>
          <p:cNvPr id="20" name="Google Shape;182;p29">
            <a:extLst>
              <a:ext uri="{FF2B5EF4-FFF2-40B4-BE49-F238E27FC236}">
                <a16:creationId xmlns:a16="http://schemas.microsoft.com/office/drawing/2014/main" id="{F0485CC6-8BB7-C043-9517-1B3F8414C073}"/>
              </a:ext>
            </a:extLst>
          </p:cNvPr>
          <p:cNvSpPr txBox="1">
            <a:spLocks/>
          </p:cNvSpPr>
          <p:nvPr/>
        </p:nvSpPr>
        <p:spPr>
          <a:xfrm>
            <a:off x="7613904" y="-35144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21" name="Google Shape;272;p40">
            <a:extLst>
              <a:ext uri="{FF2B5EF4-FFF2-40B4-BE49-F238E27FC236}">
                <a16:creationId xmlns:a16="http://schemas.microsoft.com/office/drawing/2014/main" id="{6C223DB2-0756-DE4B-A9EC-7FD8E78795C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96400" b="90207"/>
          <a:stretch/>
        </p:blipFill>
        <p:spPr>
          <a:xfrm>
            <a:off x="8805671" y="44700"/>
            <a:ext cx="329186" cy="5039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15;p31">
            <a:extLst>
              <a:ext uri="{FF2B5EF4-FFF2-40B4-BE49-F238E27FC236}">
                <a16:creationId xmlns:a16="http://schemas.microsoft.com/office/drawing/2014/main" id="{A33EA8D0-290F-914C-84CF-BC83C0706D9A}"/>
              </a:ext>
            </a:extLst>
          </p:cNvPr>
          <p:cNvSpPr txBox="1">
            <a:spLocks/>
          </p:cNvSpPr>
          <p:nvPr/>
        </p:nvSpPr>
        <p:spPr>
          <a:xfrm>
            <a:off x="545202" y="598751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1600" b="1" dirty="0" err="1">
                <a:solidFill>
                  <a:srgbClr val="9BD746"/>
                </a:solidFill>
              </a:rPr>
              <a:t>블록체인</a:t>
            </a:r>
            <a:r>
              <a:rPr lang="ko-KR" altLang="en-US" sz="1600" b="1" dirty="0">
                <a:solidFill>
                  <a:srgbClr val="9BD746"/>
                </a:solidFill>
              </a:rPr>
              <a:t> 추상화</a:t>
            </a:r>
            <a:r>
              <a:rPr lang="en-US" altLang="ko-KR" sz="1600" b="1" dirty="0">
                <a:solidFill>
                  <a:srgbClr val="9BD746"/>
                </a:solidFill>
              </a:rPr>
              <a:t>: 3</a:t>
            </a:r>
            <a:r>
              <a:rPr lang="ko-KR" altLang="en-US" sz="1600" b="1" dirty="0">
                <a:solidFill>
                  <a:srgbClr val="9BD746"/>
                </a:solidFill>
              </a:rPr>
              <a:t>가지 프로토콜</a:t>
            </a:r>
            <a:endParaRPr lang="ko-KR" altLang="en-US" sz="1600" dirty="0">
              <a:solidFill>
                <a:srgbClr val="9BD746"/>
              </a:solidFill>
            </a:endParaRPr>
          </a:p>
        </p:txBody>
      </p:sp>
      <p:sp>
        <p:nvSpPr>
          <p:cNvPr id="23" name="Google Shape;213;p31">
            <a:extLst>
              <a:ext uri="{FF2B5EF4-FFF2-40B4-BE49-F238E27FC236}">
                <a16:creationId xmlns:a16="http://schemas.microsoft.com/office/drawing/2014/main" id="{7E7A7204-69BB-3A47-ADEE-EA27F094BE8A}"/>
              </a:ext>
            </a:extLst>
          </p:cNvPr>
          <p:cNvSpPr txBox="1">
            <a:spLocks/>
          </p:cNvSpPr>
          <p:nvPr/>
        </p:nvSpPr>
        <p:spPr>
          <a:xfrm>
            <a:off x="930125" y="1049595"/>
            <a:ext cx="7536300" cy="3861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네트워크 프로토콜</a:t>
            </a:r>
            <a:endParaRPr lang="en-US" altLang="ko" sz="1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    </a:t>
            </a:r>
            <a:r>
              <a:rPr lang="ko-KR" altLang="en-US" sz="1400" dirty="0">
                <a:solidFill>
                  <a:srgbClr val="D9D9D9"/>
                </a:solidFill>
              </a:rPr>
              <a:t>트랜잭션 </a:t>
            </a:r>
            <a:r>
              <a:rPr lang="en-US" altLang="ko-KR" sz="1400" dirty="0">
                <a:solidFill>
                  <a:srgbClr val="D9D9D9"/>
                </a:solidFill>
              </a:rPr>
              <a:t>/ </a:t>
            </a:r>
            <a:r>
              <a:rPr lang="ko-KR" altLang="en-US" sz="1400" dirty="0">
                <a:solidFill>
                  <a:srgbClr val="D9D9D9"/>
                </a:solidFill>
              </a:rPr>
              <a:t>블록 다운로드 및</a:t>
            </a:r>
            <a:r>
              <a:rPr lang="en-US" altLang="ko-KR" sz="1400" dirty="0">
                <a:solidFill>
                  <a:srgbClr val="D9D9D9"/>
                </a:solidFill>
              </a:rPr>
              <a:t> </a:t>
            </a:r>
            <a:r>
              <a:rPr lang="ko-KR" altLang="en-US" sz="1400" dirty="0">
                <a:solidFill>
                  <a:srgbClr val="D9D9D9"/>
                </a:solidFill>
              </a:rPr>
              <a:t>전파</a:t>
            </a:r>
            <a:r>
              <a:rPr lang="en-US" altLang="ko-KR" sz="1400" dirty="0">
                <a:solidFill>
                  <a:srgbClr val="D9D9D9"/>
                </a:solidFill>
              </a:rPr>
              <a:t>(broadcast)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    </a:t>
            </a:r>
            <a:r>
              <a:rPr lang="ko-KR" altLang="en-US" sz="1400" dirty="0">
                <a:solidFill>
                  <a:srgbClr val="D9D9D9"/>
                </a:solidFill>
              </a:rPr>
              <a:t>피어 네트워크 관리 </a:t>
            </a:r>
            <a:r>
              <a:rPr lang="en-US" altLang="ko-KR" sz="1400" dirty="0">
                <a:solidFill>
                  <a:srgbClr val="D9D9D9"/>
                </a:solidFill>
              </a:rPr>
              <a:t>(</a:t>
            </a:r>
            <a:r>
              <a:rPr lang="ko-KR" altLang="en-US" sz="1400" dirty="0">
                <a:solidFill>
                  <a:srgbClr val="D9D9D9"/>
                </a:solidFill>
              </a:rPr>
              <a:t>검색</a:t>
            </a:r>
            <a:r>
              <a:rPr lang="en-US" altLang="ko-KR" sz="1400" dirty="0">
                <a:solidFill>
                  <a:srgbClr val="D9D9D9"/>
                </a:solidFill>
              </a:rPr>
              <a:t>, </a:t>
            </a:r>
            <a:r>
              <a:rPr lang="ko-KR" altLang="en-US" sz="1400" dirty="0">
                <a:solidFill>
                  <a:srgbClr val="D9D9D9"/>
                </a:solidFill>
              </a:rPr>
              <a:t>추가</a:t>
            </a:r>
            <a:r>
              <a:rPr lang="en-US" altLang="ko-KR" sz="1400" dirty="0">
                <a:solidFill>
                  <a:srgbClr val="D9D9D9"/>
                </a:solidFill>
              </a:rPr>
              <a:t>, </a:t>
            </a:r>
            <a:r>
              <a:rPr lang="ko-KR" altLang="en-US" sz="1400" dirty="0">
                <a:solidFill>
                  <a:srgbClr val="D9D9D9"/>
                </a:solidFill>
              </a:rPr>
              <a:t>제거</a:t>
            </a:r>
            <a:r>
              <a:rPr lang="en-US" altLang="ko-KR" sz="1400" dirty="0">
                <a:solidFill>
                  <a:srgbClr val="D9D9D9"/>
                </a:solidFill>
              </a:rPr>
              <a:t>)</a:t>
            </a:r>
            <a:endParaRPr lang="en-US" altLang="ko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    </a:t>
            </a:r>
            <a:r>
              <a:rPr lang="ko-KR" altLang="en-US" sz="1400" dirty="0">
                <a:solidFill>
                  <a:srgbClr val="D9D9D9"/>
                </a:solidFill>
              </a:rPr>
              <a:t>논쟁의 여지가 거의 없음</a:t>
            </a:r>
            <a:endParaRPr lang="en-US" altLang="ko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합의 프로토콜</a:t>
            </a:r>
            <a:endParaRPr lang="en-US" altLang="ko" sz="1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    </a:t>
            </a:r>
            <a:r>
              <a:rPr lang="ko-KR" altLang="en-US" sz="1400" dirty="0">
                <a:solidFill>
                  <a:srgbClr val="D9D9D9"/>
                </a:solidFill>
              </a:rPr>
              <a:t>하나의 체인</a:t>
            </a:r>
            <a:r>
              <a:rPr lang="en-US" altLang="ko-KR" sz="1400" dirty="0">
                <a:solidFill>
                  <a:srgbClr val="D9D9D9"/>
                </a:solidFill>
              </a:rPr>
              <a:t>(</a:t>
            </a:r>
            <a:r>
              <a:rPr lang="ko-KR" altLang="en-US" sz="1400" dirty="0">
                <a:solidFill>
                  <a:srgbClr val="D9D9D9"/>
                </a:solidFill>
              </a:rPr>
              <a:t>동일한 장부</a:t>
            </a:r>
            <a:r>
              <a:rPr lang="en-US" altLang="ko-KR" sz="1400" dirty="0">
                <a:solidFill>
                  <a:srgbClr val="D9D9D9"/>
                </a:solidFill>
              </a:rPr>
              <a:t>)</a:t>
            </a:r>
            <a:r>
              <a:rPr lang="ko-KR" altLang="en-US" sz="1400" dirty="0">
                <a:solidFill>
                  <a:srgbClr val="D9D9D9"/>
                </a:solidFill>
              </a:rPr>
              <a:t> 형성 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가장 논쟁적인 부분</a:t>
            </a:r>
            <a:endParaRPr lang="en-US" altLang="ko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트랜잭션 프로토콜</a:t>
            </a:r>
            <a:endParaRPr lang="en-US" altLang="ko" sz="1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    </a:t>
            </a:r>
            <a:r>
              <a:rPr lang="ko-KR" altLang="en-US" sz="1400" dirty="0">
                <a:solidFill>
                  <a:srgbClr val="D9D9D9"/>
                </a:solidFill>
              </a:rPr>
              <a:t>유효한 프로토콜의 조건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상대적으로 덜 논쟁적</a:t>
            </a:r>
            <a:endParaRPr lang="en-US" altLang="ko" sz="1400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92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2"/>
          <p:cNvPicPr preferRelativeResize="0"/>
          <p:nvPr/>
        </p:nvPicPr>
        <p:blipFill rotWithShape="1">
          <a:blip r:embed="rId3">
            <a:alphaModFix/>
          </a:blip>
          <a:srcRect l="1" t="19" r="-1" b="1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43"/>
          <p:cNvCxnSpPr/>
          <p:nvPr/>
        </p:nvCxnSpPr>
        <p:spPr>
          <a:xfrm>
            <a:off x="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43"/>
          <p:cNvCxnSpPr/>
          <p:nvPr/>
        </p:nvCxnSpPr>
        <p:spPr>
          <a:xfrm>
            <a:off x="6888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43"/>
          <p:cNvCxnSpPr/>
          <p:nvPr/>
        </p:nvCxnSpPr>
        <p:spPr>
          <a:xfrm>
            <a:off x="13776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43"/>
          <p:cNvCxnSpPr/>
          <p:nvPr/>
        </p:nvCxnSpPr>
        <p:spPr>
          <a:xfrm>
            <a:off x="20664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43"/>
          <p:cNvCxnSpPr/>
          <p:nvPr/>
        </p:nvCxnSpPr>
        <p:spPr>
          <a:xfrm>
            <a:off x="27552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43"/>
          <p:cNvCxnSpPr/>
          <p:nvPr/>
        </p:nvCxnSpPr>
        <p:spPr>
          <a:xfrm>
            <a:off x="34440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43"/>
          <p:cNvCxnSpPr/>
          <p:nvPr/>
        </p:nvCxnSpPr>
        <p:spPr>
          <a:xfrm>
            <a:off x="41328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44"/>
          <p:cNvCxnSpPr/>
          <p:nvPr/>
        </p:nvCxnSpPr>
        <p:spPr>
          <a:xfrm>
            <a:off x="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44"/>
          <p:cNvCxnSpPr/>
          <p:nvPr/>
        </p:nvCxnSpPr>
        <p:spPr>
          <a:xfrm>
            <a:off x="6888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44"/>
          <p:cNvCxnSpPr/>
          <p:nvPr/>
        </p:nvCxnSpPr>
        <p:spPr>
          <a:xfrm>
            <a:off x="13776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44"/>
          <p:cNvCxnSpPr/>
          <p:nvPr/>
        </p:nvCxnSpPr>
        <p:spPr>
          <a:xfrm>
            <a:off x="20664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44"/>
          <p:cNvCxnSpPr/>
          <p:nvPr/>
        </p:nvCxnSpPr>
        <p:spPr>
          <a:xfrm>
            <a:off x="27552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44"/>
          <p:cNvCxnSpPr/>
          <p:nvPr/>
        </p:nvCxnSpPr>
        <p:spPr>
          <a:xfrm>
            <a:off x="34440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44"/>
          <p:cNvCxnSpPr/>
          <p:nvPr/>
        </p:nvCxnSpPr>
        <p:spPr>
          <a:xfrm>
            <a:off x="41328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45"/>
          <p:cNvCxnSpPr/>
          <p:nvPr/>
        </p:nvCxnSpPr>
        <p:spPr>
          <a:xfrm>
            <a:off x="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45"/>
          <p:cNvCxnSpPr/>
          <p:nvPr/>
        </p:nvCxnSpPr>
        <p:spPr>
          <a:xfrm>
            <a:off x="6888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45"/>
          <p:cNvCxnSpPr/>
          <p:nvPr/>
        </p:nvCxnSpPr>
        <p:spPr>
          <a:xfrm>
            <a:off x="13776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45"/>
          <p:cNvCxnSpPr/>
          <p:nvPr/>
        </p:nvCxnSpPr>
        <p:spPr>
          <a:xfrm>
            <a:off x="20664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45"/>
          <p:cNvCxnSpPr/>
          <p:nvPr/>
        </p:nvCxnSpPr>
        <p:spPr>
          <a:xfrm>
            <a:off x="27552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45"/>
          <p:cNvCxnSpPr/>
          <p:nvPr/>
        </p:nvCxnSpPr>
        <p:spPr>
          <a:xfrm>
            <a:off x="34440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45"/>
          <p:cNvCxnSpPr/>
          <p:nvPr/>
        </p:nvCxnSpPr>
        <p:spPr>
          <a:xfrm>
            <a:off x="41328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46"/>
          <p:cNvCxnSpPr/>
          <p:nvPr/>
        </p:nvCxnSpPr>
        <p:spPr>
          <a:xfrm>
            <a:off x="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46"/>
          <p:cNvCxnSpPr/>
          <p:nvPr/>
        </p:nvCxnSpPr>
        <p:spPr>
          <a:xfrm>
            <a:off x="6888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46"/>
          <p:cNvCxnSpPr/>
          <p:nvPr/>
        </p:nvCxnSpPr>
        <p:spPr>
          <a:xfrm>
            <a:off x="13776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46"/>
          <p:cNvCxnSpPr/>
          <p:nvPr/>
        </p:nvCxnSpPr>
        <p:spPr>
          <a:xfrm>
            <a:off x="20664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p46"/>
          <p:cNvCxnSpPr/>
          <p:nvPr/>
        </p:nvCxnSpPr>
        <p:spPr>
          <a:xfrm>
            <a:off x="27552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46"/>
          <p:cNvCxnSpPr/>
          <p:nvPr/>
        </p:nvCxnSpPr>
        <p:spPr>
          <a:xfrm>
            <a:off x="34440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46"/>
          <p:cNvCxnSpPr/>
          <p:nvPr/>
        </p:nvCxnSpPr>
        <p:spPr>
          <a:xfrm>
            <a:off x="41328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46"/>
          <p:cNvCxnSpPr/>
          <p:nvPr/>
        </p:nvCxnSpPr>
        <p:spPr>
          <a:xfrm>
            <a:off x="48216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5927273" cy="147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altLang="en-US" sz="1100" dirty="0">
                <a:solidFill>
                  <a:srgbClr val="D9D9D9"/>
                </a:solidFill>
              </a:rPr>
              <a:t>테조스</a:t>
            </a:r>
            <a:r>
              <a:rPr lang="ko-KR" altLang="en-US" sz="1100" dirty="0">
                <a:solidFill>
                  <a:srgbClr val="D9D9D9"/>
                </a:solidFill>
              </a:rPr>
              <a:t> 백서 스터디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40E5F346-F384-3340-B9E3-1203F77727FE}"/>
              </a:ext>
            </a:extLst>
          </p:cNvPr>
          <p:cNvSpPr txBox="1">
            <a:spLocks/>
          </p:cNvSpPr>
          <p:nvPr/>
        </p:nvSpPr>
        <p:spPr>
          <a:xfrm>
            <a:off x="545202" y="777863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>
                <a:solidFill>
                  <a:srgbClr val="9BD746"/>
                </a:solidFill>
              </a:rPr>
              <a:t>Contents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16" name="Google Shape;213;p31">
            <a:extLst>
              <a:ext uri="{FF2B5EF4-FFF2-40B4-BE49-F238E27FC236}">
                <a16:creationId xmlns:a16="http://schemas.microsoft.com/office/drawing/2014/main" id="{C5197F02-C48B-3542-9318-86991A16802F}"/>
              </a:ext>
            </a:extLst>
          </p:cNvPr>
          <p:cNvSpPr txBox="1">
            <a:spLocks/>
          </p:cNvSpPr>
          <p:nvPr/>
        </p:nvSpPr>
        <p:spPr>
          <a:xfrm>
            <a:off x="920699" y="1143863"/>
            <a:ext cx="7536300" cy="2658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rgbClr val="9BD746"/>
                </a:solidFill>
              </a:rPr>
              <a:t>0.</a:t>
            </a:r>
            <a:r>
              <a:rPr lang="ko" altLang="en-US" sz="1400" dirty="0">
                <a:solidFill>
                  <a:srgbClr val="D9D9D9"/>
                </a:solidFill>
              </a:rPr>
              <a:t> 블록체인의 역사 </a:t>
            </a:r>
            <a:r>
              <a:rPr lang="en-US" altLang="ko" sz="1400" dirty="0">
                <a:solidFill>
                  <a:srgbClr val="D9D9D9"/>
                </a:solidFill>
              </a:rPr>
              <a:t>(</a:t>
            </a:r>
            <a:r>
              <a:rPr lang="ko" altLang="en-US" sz="1400" dirty="0">
                <a:solidFill>
                  <a:srgbClr val="D9D9D9"/>
                </a:solidFill>
              </a:rPr>
              <a:t>복습</a:t>
            </a:r>
            <a:r>
              <a:rPr lang="en-US" altLang="ko" sz="1400" dirty="0">
                <a:solidFill>
                  <a:srgbClr val="D9D9D9"/>
                </a:solidFill>
              </a:rPr>
              <a:t>)</a:t>
            </a:r>
            <a:br>
              <a:rPr lang="en-US" altLang="ko" sz="1400" dirty="0">
                <a:solidFill>
                  <a:srgbClr val="D9D9D9"/>
                </a:solidFill>
              </a:rPr>
            </a:br>
            <a:br>
              <a:rPr lang="en-US" altLang="ko" sz="1400" dirty="0">
                <a:solidFill>
                  <a:srgbClr val="D9D9D9"/>
                </a:solidFill>
              </a:rPr>
            </a:br>
            <a:r>
              <a:rPr lang="en-US" altLang="ko" sz="1400" b="1" dirty="0">
                <a:solidFill>
                  <a:srgbClr val="9BD746"/>
                </a:solidFill>
              </a:rPr>
              <a:t>1.</a:t>
            </a:r>
            <a:r>
              <a:rPr lang="ko" altLang="en-US" sz="1400" dirty="0">
                <a:solidFill>
                  <a:srgbClr val="D9D9D9"/>
                </a:solidFill>
              </a:rPr>
              <a:t> 문제 의식</a:t>
            </a:r>
            <a:br>
              <a:rPr lang="ko" altLang="en-US" sz="1400" dirty="0">
                <a:solidFill>
                  <a:srgbClr val="D9D9D9"/>
                </a:solidFill>
              </a:rPr>
            </a:br>
            <a:br>
              <a:rPr lang="ko" altLang="en-US" sz="1400" dirty="0">
                <a:solidFill>
                  <a:srgbClr val="D9D9D9"/>
                </a:solidFill>
              </a:rPr>
            </a:br>
            <a:r>
              <a:rPr lang="en-US" altLang="ko" sz="1400" b="1" dirty="0">
                <a:solidFill>
                  <a:srgbClr val="9BD746"/>
                </a:solidFill>
              </a:rPr>
              <a:t>2.</a:t>
            </a:r>
            <a:r>
              <a:rPr lang="ko" altLang="en-US" sz="1400" dirty="0">
                <a:solidFill>
                  <a:srgbClr val="D9D9D9"/>
                </a:solidFill>
              </a:rPr>
              <a:t> 테조스 조감도</a:t>
            </a:r>
            <a:br>
              <a:rPr lang="ko" altLang="en-US" sz="1400" dirty="0">
                <a:solidFill>
                  <a:srgbClr val="D9D9D9"/>
                </a:solidFill>
              </a:rPr>
            </a:br>
            <a:br>
              <a:rPr lang="ko" altLang="en-US" sz="1400" dirty="0">
                <a:solidFill>
                  <a:srgbClr val="D9D9D9"/>
                </a:solidFill>
              </a:rPr>
            </a:br>
            <a:r>
              <a:rPr lang="en-US" altLang="ko" sz="1400" b="1" dirty="0">
                <a:solidFill>
                  <a:srgbClr val="9BD746"/>
                </a:solidFill>
              </a:rPr>
              <a:t>3.</a:t>
            </a:r>
            <a:r>
              <a:rPr lang="ko" altLang="en-US" sz="1400" dirty="0">
                <a:solidFill>
                  <a:srgbClr val="D9D9D9"/>
                </a:solidFill>
              </a:rPr>
              <a:t> 시드</a:t>
            </a:r>
            <a:r>
              <a:rPr lang="en-US" altLang="ko" sz="1400" dirty="0">
                <a:solidFill>
                  <a:srgbClr val="D9D9D9"/>
                </a:solidFill>
              </a:rPr>
              <a:t>(Seed</a:t>
            </a:r>
            <a:r>
              <a:rPr lang="ko" altLang="en-US" sz="1400" dirty="0">
                <a:solidFill>
                  <a:srgbClr val="D9D9D9"/>
                </a:solidFill>
              </a:rPr>
              <a:t> </a:t>
            </a:r>
            <a:r>
              <a:rPr lang="en-US" altLang="ko" sz="1400" dirty="0">
                <a:solidFill>
                  <a:srgbClr val="D9D9D9"/>
                </a:solidFill>
              </a:rPr>
              <a:t>Protocol)</a:t>
            </a:r>
            <a:endParaRPr lang="ko" altLang="en-US" sz="1400" i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94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47"/>
          <p:cNvCxnSpPr/>
          <p:nvPr/>
        </p:nvCxnSpPr>
        <p:spPr>
          <a:xfrm>
            <a:off x="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47"/>
          <p:cNvCxnSpPr/>
          <p:nvPr/>
        </p:nvCxnSpPr>
        <p:spPr>
          <a:xfrm>
            <a:off x="6888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47"/>
          <p:cNvCxnSpPr/>
          <p:nvPr/>
        </p:nvCxnSpPr>
        <p:spPr>
          <a:xfrm>
            <a:off x="13776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7"/>
          <p:cNvCxnSpPr/>
          <p:nvPr/>
        </p:nvCxnSpPr>
        <p:spPr>
          <a:xfrm>
            <a:off x="20664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7"/>
          <p:cNvCxnSpPr/>
          <p:nvPr/>
        </p:nvCxnSpPr>
        <p:spPr>
          <a:xfrm>
            <a:off x="27552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7"/>
          <p:cNvCxnSpPr/>
          <p:nvPr/>
        </p:nvCxnSpPr>
        <p:spPr>
          <a:xfrm>
            <a:off x="34440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7"/>
          <p:cNvCxnSpPr/>
          <p:nvPr/>
        </p:nvCxnSpPr>
        <p:spPr>
          <a:xfrm>
            <a:off x="41328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7"/>
          <p:cNvCxnSpPr/>
          <p:nvPr/>
        </p:nvCxnSpPr>
        <p:spPr>
          <a:xfrm>
            <a:off x="48216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48"/>
          <p:cNvCxnSpPr/>
          <p:nvPr/>
        </p:nvCxnSpPr>
        <p:spPr>
          <a:xfrm>
            <a:off x="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0" name="Google Shape;370;p48"/>
          <p:cNvCxnSpPr/>
          <p:nvPr/>
        </p:nvCxnSpPr>
        <p:spPr>
          <a:xfrm>
            <a:off x="6888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48"/>
          <p:cNvCxnSpPr/>
          <p:nvPr/>
        </p:nvCxnSpPr>
        <p:spPr>
          <a:xfrm>
            <a:off x="13776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48"/>
          <p:cNvCxnSpPr/>
          <p:nvPr/>
        </p:nvCxnSpPr>
        <p:spPr>
          <a:xfrm>
            <a:off x="20664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8"/>
          <p:cNvCxnSpPr/>
          <p:nvPr/>
        </p:nvCxnSpPr>
        <p:spPr>
          <a:xfrm>
            <a:off x="27552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48"/>
          <p:cNvCxnSpPr/>
          <p:nvPr/>
        </p:nvCxnSpPr>
        <p:spPr>
          <a:xfrm>
            <a:off x="34440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48"/>
          <p:cNvCxnSpPr/>
          <p:nvPr/>
        </p:nvCxnSpPr>
        <p:spPr>
          <a:xfrm>
            <a:off x="41328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48"/>
          <p:cNvCxnSpPr/>
          <p:nvPr/>
        </p:nvCxnSpPr>
        <p:spPr>
          <a:xfrm>
            <a:off x="48216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49"/>
          <p:cNvCxnSpPr/>
          <p:nvPr/>
        </p:nvCxnSpPr>
        <p:spPr>
          <a:xfrm>
            <a:off x="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p49"/>
          <p:cNvCxnSpPr/>
          <p:nvPr/>
        </p:nvCxnSpPr>
        <p:spPr>
          <a:xfrm>
            <a:off x="6888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49"/>
          <p:cNvCxnSpPr/>
          <p:nvPr/>
        </p:nvCxnSpPr>
        <p:spPr>
          <a:xfrm>
            <a:off x="13776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Google Shape;385;p49"/>
          <p:cNvCxnSpPr/>
          <p:nvPr/>
        </p:nvCxnSpPr>
        <p:spPr>
          <a:xfrm>
            <a:off x="20664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" name="Google Shape;386;p49"/>
          <p:cNvCxnSpPr/>
          <p:nvPr/>
        </p:nvCxnSpPr>
        <p:spPr>
          <a:xfrm>
            <a:off x="27552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" name="Google Shape;387;p49"/>
          <p:cNvCxnSpPr/>
          <p:nvPr/>
        </p:nvCxnSpPr>
        <p:spPr>
          <a:xfrm>
            <a:off x="34440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9"/>
          <p:cNvCxnSpPr/>
          <p:nvPr/>
        </p:nvCxnSpPr>
        <p:spPr>
          <a:xfrm>
            <a:off x="41328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9"/>
          <p:cNvCxnSpPr/>
          <p:nvPr/>
        </p:nvCxnSpPr>
        <p:spPr>
          <a:xfrm>
            <a:off x="48216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p50"/>
          <p:cNvCxnSpPr/>
          <p:nvPr/>
        </p:nvCxnSpPr>
        <p:spPr>
          <a:xfrm>
            <a:off x="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50"/>
          <p:cNvCxnSpPr/>
          <p:nvPr/>
        </p:nvCxnSpPr>
        <p:spPr>
          <a:xfrm>
            <a:off x="6888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Google Shape;397;p50"/>
          <p:cNvCxnSpPr/>
          <p:nvPr/>
        </p:nvCxnSpPr>
        <p:spPr>
          <a:xfrm>
            <a:off x="13776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8" name="Google Shape;398;p50"/>
          <p:cNvCxnSpPr/>
          <p:nvPr/>
        </p:nvCxnSpPr>
        <p:spPr>
          <a:xfrm>
            <a:off x="20664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50"/>
          <p:cNvCxnSpPr/>
          <p:nvPr/>
        </p:nvCxnSpPr>
        <p:spPr>
          <a:xfrm>
            <a:off x="27552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50"/>
          <p:cNvCxnSpPr/>
          <p:nvPr/>
        </p:nvCxnSpPr>
        <p:spPr>
          <a:xfrm>
            <a:off x="34440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Google Shape;401;p50"/>
          <p:cNvCxnSpPr/>
          <p:nvPr/>
        </p:nvCxnSpPr>
        <p:spPr>
          <a:xfrm>
            <a:off x="41328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50"/>
          <p:cNvCxnSpPr/>
          <p:nvPr/>
        </p:nvCxnSpPr>
        <p:spPr>
          <a:xfrm>
            <a:off x="4821604" y="5142621"/>
            <a:ext cx="688800" cy="0"/>
          </a:xfrm>
          <a:prstGeom prst="straightConnector1">
            <a:avLst/>
          </a:prstGeom>
          <a:noFill/>
          <a:ln w="1905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6711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139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2108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827EA6-374F-B347-92BE-10A7072D0595}"/>
              </a:ext>
            </a:extLst>
          </p:cNvPr>
          <p:cNvGrpSpPr/>
          <p:nvPr/>
        </p:nvGrpSpPr>
        <p:grpSpPr>
          <a:xfrm>
            <a:off x="4929191" y="494950"/>
            <a:ext cx="4214809" cy="4311942"/>
            <a:chOff x="4929191" y="494950"/>
            <a:chExt cx="4214809" cy="43119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BF40B2F-AE2C-6D49-B610-EE43E8748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9191" y="494950"/>
              <a:ext cx="4211149" cy="4311942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55452D0-73ED-7249-879E-77DA9C5757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8270"/>
            <a:stretch/>
          </p:blipFill>
          <p:spPr>
            <a:xfrm>
              <a:off x="5091482" y="969295"/>
              <a:ext cx="3642091" cy="367925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12BB99-5B55-EB41-A419-A785DB67A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22978" y="2023902"/>
              <a:ext cx="421022" cy="26246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CA48EE-299D-1449-A581-4A1F55D71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06947" y="4340080"/>
              <a:ext cx="1130009" cy="211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470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2313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771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5927273" cy="147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altLang="en-US" sz="1100" dirty="0">
                <a:solidFill>
                  <a:srgbClr val="D9D9D9"/>
                </a:solidFill>
              </a:rPr>
              <a:t>테조스</a:t>
            </a:r>
            <a:r>
              <a:rPr lang="ko-KR" altLang="en-US" sz="1100" dirty="0">
                <a:solidFill>
                  <a:srgbClr val="D9D9D9"/>
                </a:solidFill>
              </a:rPr>
              <a:t> 백서 스터디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13;p31">
            <a:extLst>
              <a:ext uri="{FF2B5EF4-FFF2-40B4-BE49-F238E27FC236}">
                <a16:creationId xmlns:a16="http://schemas.microsoft.com/office/drawing/2014/main" id="{4CAD175E-D9D1-D44D-A571-6F53209F467B}"/>
              </a:ext>
            </a:extLst>
          </p:cNvPr>
          <p:cNvSpPr txBox="1">
            <a:spLocks/>
          </p:cNvSpPr>
          <p:nvPr/>
        </p:nvSpPr>
        <p:spPr>
          <a:xfrm>
            <a:off x="3137047" y="1956314"/>
            <a:ext cx="2715113" cy="123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0.</a:t>
            </a:r>
            <a:r>
              <a:rPr kumimoji="0" lang="ko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블록체인의 역사 </a:t>
            </a: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ko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복습</a:t>
            </a: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lang="ko" altLang="en-US" sz="1800" b="0" i="1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0320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677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849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9197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4561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3914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831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7990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5998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2840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6192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5927273" cy="147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altLang="en-US" sz="1100" dirty="0">
                <a:solidFill>
                  <a:srgbClr val="D9D9D9"/>
                </a:solidFill>
              </a:rPr>
              <a:t>테조스</a:t>
            </a:r>
            <a:r>
              <a:rPr lang="ko-KR" altLang="en-US" sz="1100" dirty="0">
                <a:solidFill>
                  <a:srgbClr val="D9D9D9"/>
                </a:solidFill>
              </a:rPr>
              <a:t> 백서 스터디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AFAC7E1D-2F67-C24C-AE9C-355E5F4E9D88}"/>
              </a:ext>
            </a:extLst>
          </p:cNvPr>
          <p:cNvSpPr txBox="1">
            <a:spLocks/>
          </p:cNvSpPr>
          <p:nvPr/>
        </p:nvSpPr>
        <p:spPr>
          <a:xfrm>
            <a:off x="545202" y="598751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ko" altLang="en-US" sz="1600" b="1" i="0" u="none" strike="noStrike" kern="0" cap="none" spc="0" normalizeH="0" baseline="0" noProof="0">
                <a:ln>
                  <a:noFill/>
                </a:ln>
                <a:solidFill>
                  <a:srgbClr val="9BD74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비트코인의 탄생 배경</a:t>
            </a:r>
            <a:endParaRPr kumimoji="0" lang="ko" altLang="en-US" sz="1600" b="0" i="0" u="none" strike="noStrike" kern="0" cap="none" spc="0" normalizeH="0" baseline="0" noProof="0" dirty="0">
              <a:ln>
                <a:noFill/>
              </a:ln>
              <a:solidFill>
                <a:srgbClr val="9BD74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213;p31">
            <a:extLst>
              <a:ext uri="{FF2B5EF4-FFF2-40B4-BE49-F238E27FC236}">
                <a16:creationId xmlns:a16="http://schemas.microsoft.com/office/drawing/2014/main" id="{6A4D08EE-82EF-B449-8B2B-86E5C2905654}"/>
              </a:ext>
            </a:extLst>
          </p:cNvPr>
          <p:cNvSpPr txBox="1">
            <a:spLocks/>
          </p:cNvSpPr>
          <p:nvPr/>
        </p:nvSpPr>
        <p:spPr>
          <a:xfrm>
            <a:off x="930125" y="1049594"/>
            <a:ext cx="7536300" cy="367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altLang="ko" sz="1400" b="0" i="0" u="none" strike="noStrike" kern="0" cap="none" spc="0" normalizeH="0" baseline="0" noProof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</a:t>
            </a: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사이버 펑크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사생활 보호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</a:t>
            </a: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자치를 위한 투쟁</a:t>
            </a:r>
            <a:b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</a:t>
            </a: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전자 화폐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(E-cash)</a:t>
            </a: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프로토콜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(David</a:t>
            </a: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ko" sz="1400" b="0" i="0" u="none" strike="noStrike" kern="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Chaum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1985)</a:t>
            </a:r>
            <a:b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 </a:t>
            </a: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타임 스탬프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(1991):</a:t>
            </a: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chains of blocks</a:t>
            </a:r>
            <a:b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</a:t>
            </a: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해시 캐시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(1997): </a:t>
            </a: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해시 퍼즐 기반의 작업 증명</a:t>
            </a:r>
            <a:b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b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⇢ 암호학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공개키 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–</a:t>
            </a: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디지털 서명 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</a:t>
            </a: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해시 함수 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–</a:t>
            </a: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과거 데이터의 무결성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b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작업 증명으로 인터넷 규모의 공개 네트워크의 투표 문제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(ex. </a:t>
            </a: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시빌 공격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해결</a:t>
            </a:r>
            <a:b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경제적 인센티브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작업 증명의 보상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를 통한 공공재 문제 해결</a:t>
            </a:r>
            <a:b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탈 중앙화된 방식으로 가치의 전달이 가능해짐</a:t>
            </a:r>
            <a:endParaRPr kumimoji="0" lang="ko" altLang="en-US" sz="1400" b="0" i="1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0985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3588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949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327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032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3336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966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6017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0" y="0"/>
            <a:ext cx="914034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8434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7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9" name="Google Shape;379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1213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0" name="Google Shape;810;p77"/>
          <p:cNvCxnSpPr/>
          <p:nvPr/>
        </p:nvCxnSpPr>
        <p:spPr>
          <a:xfrm>
            <a:off x="4" y="5142621"/>
            <a:ext cx="6888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77"/>
          <p:cNvCxnSpPr/>
          <p:nvPr/>
        </p:nvCxnSpPr>
        <p:spPr>
          <a:xfrm>
            <a:off x="688804" y="5142621"/>
            <a:ext cx="6888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2" name="Google Shape;812;p77"/>
          <p:cNvCxnSpPr/>
          <p:nvPr/>
        </p:nvCxnSpPr>
        <p:spPr>
          <a:xfrm>
            <a:off x="1377604" y="5142621"/>
            <a:ext cx="6888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77"/>
          <p:cNvCxnSpPr/>
          <p:nvPr/>
        </p:nvCxnSpPr>
        <p:spPr>
          <a:xfrm>
            <a:off x="2066404" y="5142621"/>
            <a:ext cx="6888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4" name="Google Shape;814;p77"/>
          <p:cNvCxnSpPr/>
          <p:nvPr/>
        </p:nvCxnSpPr>
        <p:spPr>
          <a:xfrm>
            <a:off x="2755204" y="5142621"/>
            <a:ext cx="6888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5" name="Google Shape;815;p77"/>
          <p:cNvCxnSpPr/>
          <p:nvPr/>
        </p:nvCxnSpPr>
        <p:spPr>
          <a:xfrm>
            <a:off x="3444004" y="5142621"/>
            <a:ext cx="6888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6" name="Google Shape;816;p77"/>
          <p:cNvCxnSpPr/>
          <p:nvPr/>
        </p:nvCxnSpPr>
        <p:spPr>
          <a:xfrm>
            <a:off x="4132804" y="5142621"/>
            <a:ext cx="6888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p77"/>
          <p:cNvCxnSpPr/>
          <p:nvPr/>
        </p:nvCxnSpPr>
        <p:spPr>
          <a:xfrm>
            <a:off x="4821604" y="5142621"/>
            <a:ext cx="6888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8" name="Google Shape;818;p77"/>
          <p:cNvCxnSpPr/>
          <p:nvPr/>
        </p:nvCxnSpPr>
        <p:spPr>
          <a:xfrm>
            <a:off x="5510404" y="5142621"/>
            <a:ext cx="6888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9" name="Google Shape;819;p77"/>
          <p:cNvCxnSpPr/>
          <p:nvPr/>
        </p:nvCxnSpPr>
        <p:spPr>
          <a:xfrm>
            <a:off x="6199204" y="5142621"/>
            <a:ext cx="6888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0" name="Google Shape;820;p77"/>
          <p:cNvCxnSpPr/>
          <p:nvPr/>
        </p:nvCxnSpPr>
        <p:spPr>
          <a:xfrm>
            <a:off x="6888004" y="5142621"/>
            <a:ext cx="6888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1" name="Google Shape;821;p77"/>
          <p:cNvCxnSpPr/>
          <p:nvPr/>
        </p:nvCxnSpPr>
        <p:spPr>
          <a:xfrm>
            <a:off x="7576804" y="5142621"/>
            <a:ext cx="6888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2" name="Google Shape;822;p77"/>
          <p:cNvCxnSpPr/>
          <p:nvPr/>
        </p:nvCxnSpPr>
        <p:spPr>
          <a:xfrm>
            <a:off x="8265604" y="5142621"/>
            <a:ext cx="891600" cy="0"/>
          </a:xfrm>
          <a:prstGeom prst="straightConnector1">
            <a:avLst/>
          </a:prstGeom>
          <a:noFill/>
          <a:ln w="9525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3" name="Google Shape;823;p77"/>
          <p:cNvSpPr txBox="1"/>
          <p:nvPr/>
        </p:nvSpPr>
        <p:spPr>
          <a:xfrm>
            <a:off x="712400" y="470175"/>
            <a:ext cx="8142600" cy="44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Reference</a:t>
            </a:r>
            <a:endParaRPr sz="1000" b="1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Tezos White Paper, https://tezos.com/resources/</a:t>
            </a:r>
            <a:endParaRPr sz="1000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Tezos Position Paper, https://tezos.com/resources/</a:t>
            </a:r>
            <a:endParaRPr sz="1000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Tezos Developer Resources, http://doc.tzalpha.net/index.html</a:t>
            </a:r>
            <a:endParaRPr sz="1000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Tezos Governance &amp; Smart Contracts - Arthur Breitman, https://www.youtube.com/watch?v=Yijuk2hHJJM&amp;t=1s</a:t>
            </a:r>
            <a:endParaRPr sz="1000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Tezos explorer, tzscan.io</a:t>
            </a:r>
            <a:endParaRPr sz="1000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Bitcoin and Cryptocurrency Technologies, Arvind Narayanan, Assistant Professor, Princeton University, Coursera</a:t>
            </a:r>
            <a:endParaRPr sz="1000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Cryptocurrency - The Money of the Internet,  https://www.vicompany.nl/nl/magazine/cryptocurrency-the-money-of-the-internet, Vincent Rutten</a:t>
            </a:r>
            <a:endParaRPr sz="1000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Mastering Bitcoin: Unlocking Digital Cryptocurrencies, 1st edition,  Andreas M. Antonopoulos, O’REILLY’</a:t>
            </a:r>
            <a:endParaRPr sz="1000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IOHK | Cardano whiteboard; overview with Charles Hoskinson, https://www.youtube.com/watch?v=Ja9D0kpksxw&amp;t=51s</a:t>
            </a:r>
            <a:endParaRPr sz="1000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Bitcoin explorer, https://blockchain.info/ko</a:t>
            </a:r>
            <a:endParaRPr sz="1000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Malgun Gothic"/>
                <a:ea typeface="Malgun Gothic"/>
                <a:cs typeface="Malgun Gothic"/>
                <a:sym typeface="Malgun Gothic"/>
              </a:rPr>
              <a:t> Peer-to-peer, https://en.wikipedia.org/wiki/Peer-to-peer</a:t>
            </a:r>
            <a:endParaRPr sz="1000">
              <a:solidFill>
                <a:srgbClr val="D9D9D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5927273" cy="147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altLang="en-US" sz="1100" dirty="0">
                <a:solidFill>
                  <a:srgbClr val="D9D9D9"/>
                </a:solidFill>
              </a:rPr>
              <a:t>테조스</a:t>
            </a:r>
            <a:r>
              <a:rPr lang="ko-KR" altLang="en-US" sz="1100" dirty="0">
                <a:solidFill>
                  <a:srgbClr val="D9D9D9"/>
                </a:solidFill>
              </a:rPr>
              <a:t> 백서 스터디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CC58D705-31CB-6F42-8DC9-6986E9DF2F85}"/>
              </a:ext>
            </a:extLst>
          </p:cNvPr>
          <p:cNvSpPr txBox="1">
            <a:spLocks/>
          </p:cNvSpPr>
          <p:nvPr/>
        </p:nvSpPr>
        <p:spPr>
          <a:xfrm>
            <a:off x="545202" y="598751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1600" b="1" dirty="0" err="1">
                <a:solidFill>
                  <a:srgbClr val="9BD746"/>
                </a:solidFill>
              </a:rPr>
              <a:t>이더리움</a:t>
            </a:r>
            <a:endParaRPr lang="ko-KR" altLang="en-US" sz="1600" dirty="0">
              <a:solidFill>
                <a:srgbClr val="9BD746"/>
              </a:solidFill>
            </a:endParaRPr>
          </a:p>
        </p:txBody>
      </p:sp>
      <p:sp>
        <p:nvSpPr>
          <p:cNvPr id="14" name="Google Shape;213;p31">
            <a:extLst>
              <a:ext uri="{FF2B5EF4-FFF2-40B4-BE49-F238E27FC236}">
                <a16:creationId xmlns:a16="http://schemas.microsoft.com/office/drawing/2014/main" id="{1D43E5ED-F1E2-3645-8817-7DECB8B49D54}"/>
              </a:ext>
            </a:extLst>
          </p:cNvPr>
          <p:cNvSpPr txBox="1">
            <a:spLocks/>
          </p:cNvSpPr>
          <p:nvPr/>
        </p:nvSpPr>
        <p:spPr>
          <a:xfrm>
            <a:off x="930125" y="1049595"/>
            <a:ext cx="7536300" cy="322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-</a:t>
            </a:r>
            <a:r>
              <a:rPr lang="ko" altLang="en-US" sz="1400" dirty="0">
                <a:solidFill>
                  <a:srgbClr val="D9D9D9"/>
                </a:solidFill>
              </a:rPr>
              <a:t> 암호 화폐 말고 다른 것도 블록체인으로 할 수 없을까</a:t>
            </a:r>
            <a:r>
              <a:rPr lang="en-US" altLang="ko" sz="1400" dirty="0">
                <a:solidFill>
                  <a:srgbClr val="D9D9D9"/>
                </a:solidFill>
              </a:rPr>
              <a:t>?</a:t>
            </a:r>
            <a:br>
              <a:rPr lang="en-US" altLang="ko" sz="1400" dirty="0">
                <a:solidFill>
                  <a:srgbClr val="D9D9D9"/>
                </a:solidFill>
              </a:rPr>
            </a:br>
            <a:r>
              <a:rPr lang="en-US" altLang="ko" sz="1400" dirty="0">
                <a:solidFill>
                  <a:srgbClr val="D9D9D9"/>
                </a:solidFill>
              </a:rPr>
              <a:t>-</a:t>
            </a:r>
            <a:r>
              <a:rPr lang="ko" altLang="en-US" sz="1400" dirty="0">
                <a:solidFill>
                  <a:srgbClr val="D9D9D9"/>
                </a:solidFill>
              </a:rPr>
              <a:t> 비트코인의 골칫거리</a:t>
            </a:r>
            <a:r>
              <a:rPr lang="en-US" altLang="ko" sz="1400" dirty="0">
                <a:solidFill>
                  <a:srgbClr val="D9D9D9"/>
                </a:solidFill>
              </a:rPr>
              <a:t>:</a:t>
            </a:r>
            <a:r>
              <a:rPr lang="ko" altLang="en-US" sz="1400" dirty="0">
                <a:solidFill>
                  <a:srgbClr val="D9D9D9"/>
                </a:solidFill>
              </a:rPr>
              <a:t> </a:t>
            </a:r>
            <a:r>
              <a:rPr lang="en-US" altLang="ko" sz="1400" dirty="0">
                <a:solidFill>
                  <a:srgbClr val="D9D9D9"/>
                </a:solidFill>
              </a:rPr>
              <a:t>Script, DDoS</a:t>
            </a:r>
            <a:br>
              <a:rPr lang="en-US" altLang="ko" sz="1400" dirty="0">
                <a:solidFill>
                  <a:srgbClr val="D9D9D9"/>
                </a:solidFill>
              </a:rPr>
            </a:br>
            <a:r>
              <a:rPr lang="en-US" altLang="ko" sz="1400" dirty="0">
                <a:solidFill>
                  <a:srgbClr val="D9D9D9"/>
                </a:solidFill>
              </a:rPr>
              <a:t>- </a:t>
            </a:r>
            <a:r>
              <a:rPr lang="ko" altLang="en-US" sz="1400" dirty="0">
                <a:solidFill>
                  <a:srgbClr val="D9D9D9"/>
                </a:solidFill>
              </a:rPr>
              <a:t>아쉬운 시도들</a:t>
            </a:r>
            <a:r>
              <a:rPr lang="en-US" altLang="ko" sz="1400" dirty="0">
                <a:solidFill>
                  <a:srgbClr val="D9D9D9"/>
                </a:solidFill>
              </a:rPr>
              <a:t>:</a:t>
            </a:r>
            <a:r>
              <a:rPr lang="ko" altLang="en-US" sz="1400" dirty="0">
                <a:solidFill>
                  <a:srgbClr val="D9D9D9"/>
                </a:solidFill>
              </a:rPr>
              <a:t> 마스터 코인</a:t>
            </a:r>
            <a:r>
              <a:rPr lang="en-US" altLang="ko" sz="1400" dirty="0">
                <a:solidFill>
                  <a:srgbClr val="D9D9D9"/>
                </a:solidFill>
              </a:rPr>
              <a:t>,</a:t>
            </a:r>
            <a:r>
              <a:rPr lang="ko" altLang="en-US" sz="1400" dirty="0">
                <a:solidFill>
                  <a:srgbClr val="D9D9D9"/>
                </a:solidFill>
              </a:rPr>
              <a:t> 컬러 코인</a:t>
            </a:r>
            <a:br>
              <a:rPr lang="ko" altLang="en-US" sz="1400" dirty="0">
                <a:solidFill>
                  <a:srgbClr val="D9D9D9"/>
                </a:solidFill>
              </a:rPr>
            </a:br>
            <a:br>
              <a:rPr lang="ko" altLang="en-US" sz="1400" dirty="0">
                <a:solidFill>
                  <a:srgbClr val="D9D9D9"/>
                </a:solidFill>
              </a:rPr>
            </a:br>
            <a:r>
              <a:rPr lang="ko" altLang="en-US" sz="1400" dirty="0">
                <a:solidFill>
                  <a:srgbClr val="D9D9D9"/>
                </a:solidFill>
              </a:rPr>
              <a:t>⇢ 스마트 컨트랙트</a:t>
            </a:r>
            <a:r>
              <a:rPr lang="en-US" altLang="ko" sz="1400" dirty="0">
                <a:solidFill>
                  <a:srgbClr val="D9D9D9"/>
                </a:solidFill>
              </a:rPr>
              <a:t>:</a:t>
            </a:r>
            <a:r>
              <a:rPr lang="ko" altLang="en-US" sz="1400" dirty="0">
                <a:solidFill>
                  <a:srgbClr val="D9D9D9"/>
                </a:solidFill>
              </a:rPr>
              <a:t> 블록체인에 저장된 프로그램</a:t>
            </a:r>
            <a:r>
              <a:rPr lang="en-US" altLang="ko" sz="1400" dirty="0">
                <a:solidFill>
                  <a:srgbClr val="D9D9D9"/>
                </a:solidFill>
              </a:rPr>
              <a:t>,</a:t>
            </a:r>
            <a:r>
              <a:rPr lang="ko" altLang="en-US" sz="1400" dirty="0">
                <a:solidFill>
                  <a:srgbClr val="D9D9D9"/>
                </a:solidFill>
              </a:rPr>
              <a:t> 트랜잭션으로 호출</a:t>
            </a:r>
            <a:br>
              <a:rPr lang="ko" altLang="en-US" sz="1400" dirty="0">
                <a:solidFill>
                  <a:srgbClr val="D9D9D9"/>
                </a:solidFill>
              </a:rPr>
            </a:br>
            <a:r>
              <a:rPr lang="ko" altLang="en-US" sz="1400" dirty="0">
                <a:solidFill>
                  <a:srgbClr val="D9D9D9"/>
                </a:solidFill>
              </a:rPr>
              <a:t>    튜링 완전한 스마트 컨트랙트 언어 </a:t>
            </a:r>
            <a:br>
              <a:rPr lang="ko" altLang="en-US" sz="1400" dirty="0">
                <a:solidFill>
                  <a:srgbClr val="D9D9D9"/>
                </a:solidFill>
              </a:rPr>
            </a:br>
            <a:r>
              <a:rPr lang="ko" altLang="en-US" sz="1400" dirty="0">
                <a:solidFill>
                  <a:srgbClr val="D9D9D9"/>
                </a:solidFill>
              </a:rPr>
              <a:t>    가스로 </a:t>
            </a:r>
            <a:r>
              <a:rPr lang="en-US" altLang="ko" sz="1400" dirty="0">
                <a:solidFill>
                  <a:srgbClr val="D9D9D9"/>
                </a:solidFill>
              </a:rPr>
              <a:t>DDoS </a:t>
            </a:r>
            <a:r>
              <a:rPr lang="ko" altLang="en-US" sz="1400" dirty="0">
                <a:solidFill>
                  <a:srgbClr val="D9D9D9"/>
                </a:solidFill>
              </a:rPr>
              <a:t>해결</a:t>
            </a:r>
            <a:endParaRPr lang="ko" altLang="en-US" sz="1400" i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630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5927273" cy="147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altLang="en-US" sz="1100" dirty="0">
                <a:solidFill>
                  <a:srgbClr val="D9D9D9"/>
                </a:solidFill>
              </a:rPr>
              <a:t>테조스</a:t>
            </a:r>
            <a:r>
              <a:rPr lang="ko-KR" altLang="en-US" sz="1100" dirty="0">
                <a:solidFill>
                  <a:srgbClr val="D9D9D9"/>
                </a:solidFill>
              </a:rPr>
              <a:t> 백서 스터디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535BFCD-C6E9-C742-A43C-28532A60EC16}"/>
              </a:ext>
            </a:extLst>
          </p:cNvPr>
          <p:cNvSpPr txBox="1">
            <a:spLocks/>
          </p:cNvSpPr>
          <p:nvPr/>
        </p:nvSpPr>
        <p:spPr>
          <a:xfrm>
            <a:off x="545202" y="598751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" altLang="en-US" sz="1600" b="1">
                <a:solidFill>
                  <a:srgbClr val="9BD746"/>
                </a:solidFill>
              </a:rPr>
              <a:t>남아있는 문제들</a:t>
            </a:r>
            <a:endParaRPr lang="ko" altLang="en-US" sz="1600" dirty="0">
              <a:solidFill>
                <a:srgbClr val="9BD746"/>
              </a:solidFill>
            </a:endParaRPr>
          </a:p>
        </p:txBody>
      </p:sp>
      <p:graphicFrame>
        <p:nvGraphicFramePr>
          <p:cNvPr id="14" name="Google Shape;368;p42">
            <a:extLst>
              <a:ext uri="{FF2B5EF4-FFF2-40B4-BE49-F238E27FC236}">
                <a16:creationId xmlns:a16="http://schemas.microsoft.com/office/drawing/2014/main" id="{4EC445A5-A469-6347-87FA-97F2853BE9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319826"/>
              </p:ext>
            </p:extLst>
          </p:nvPr>
        </p:nvGraphicFramePr>
        <p:xfrm>
          <a:off x="471544" y="1276313"/>
          <a:ext cx="8273200" cy="34101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8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dirty="0">
                          <a:solidFill>
                            <a:srgbClr val="EFEFEF"/>
                          </a:solidFill>
                        </a:rPr>
                        <a:t>문제점</a:t>
                      </a:r>
                      <a:endParaRPr sz="1200" b="1" dirty="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dirty="0">
                          <a:solidFill>
                            <a:srgbClr val="EFEFEF"/>
                          </a:solidFill>
                        </a:rPr>
                        <a:t>개념</a:t>
                      </a:r>
                      <a:endParaRPr sz="1200" b="1" dirty="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rgbClr val="EFEFEF"/>
                          </a:solidFill>
                        </a:rPr>
                        <a:t>해결책</a:t>
                      </a:r>
                      <a:endParaRPr sz="1200" b="1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dirty="0">
                          <a:solidFill>
                            <a:srgbClr val="9BD746"/>
                          </a:solidFill>
                        </a:rPr>
                        <a:t>확장성</a:t>
                      </a:r>
                      <a:endParaRPr lang="en-US" altLang="ko" sz="1200" b="1" dirty="0">
                        <a:solidFill>
                          <a:srgbClr val="9BD746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200" b="1" dirty="0">
                          <a:solidFill>
                            <a:srgbClr val="9BD746"/>
                          </a:solidFill>
                        </a:rPr>
                        <a:t>(Scalability)</a:t>
                      </a:r>
                      <a:endParaRPr sz="1200" b="1" dirty="0">
                        <a:solidFill>
                          <a:srgbClr val="9BD746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rgbClr val="EFEFEF"/>
                          </a:solidFill>
                        </a:rPr>
                        <a:t>요청이 늘어나도, 서버가 이를 처리할 수 있는가 -  처리 속도, 검증 속도, 네트워크 전파 속도, 저장공간, 검증 노드의 수 등</a:t>
                      </a:r>
                      <a:endParaRPr sz="1200" dirty="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FEFEF"/>
                          </a:solidFill>
                        </a:rPr>
                        <a:t>샤딩, 빠른 합의 알고리즘(PoS, DPoS), 사이드체인, 영지식증명, 세그윗, 블록 사이즈 변경, 라이트닝 네트워크, 플라즈마 등</a:t>
                      </a:r>
                      <a:endParaRPr sz="12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dirty="0">
                          <a:solidFill>
                            <a:srgbClr val="9BD746"/>
                          </a:solidFill>
                        </a:rPr>
                        <a:t>상호호환성</a:t>
                      </a:r>
                      <a:endParaRPr lang="en-US" altLang="ko" sz="1200" b="1" dirty="0">
                        <a:solidFill>
                          <a:srgbClr val="9BD746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9BD746"/>
                          </a:solidFill>
                        </a:rPr>
                        <a:t>(Inter-operability)</a:t>
                      </a:r>
                      <a:endParaRPr sz="1200" b="1" dirty="0">
                        <a:solidFill>
                          <a:srgbClr val="9BD746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FEFEF"/>
                          </a:solidFill>
                        </a:rPr>
                        <a:t> 서로 다른 블록체인간 호환</a:t>
                      </a:r>
                      <a:endParaRPr sz="12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FEFEF"/>
                          </a:solidFill>
                        </a:rPr>
                        <a:t>사이드체인, 코스모스 등</a:t>
                      </a:r>
                      <a:endParaRPr sz="12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dirty="0">
                          <a:solidFill>
                            <a:srgbClr val="9BD746"/>
                          </a:solidFill>
                        </a:rPr>
                        <a:t>지속가능성</a:t>
                      </a:r>
                      <a:endParaRPr lang="en-US" altLang="ko" sz="1200" b="1" dirty="0">
                        <a:solidFill>
                          <a:srgbClr val="9BD746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9BD746"/>
                          </a:solidFill>
                        </a:rPr>
                        <a:t>(Sustainability)</a:t>
                      </a:r>
                      <a:endParaRPr sz="1200" b="1" dirty="0">
                        <a:solidFill>
                          <a:srgbClr val="9BD746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FEFEF"/>
                          </a:solidFill>
                        </a:rPr>
                        <a:t> 프로토콜 변경, 새로운 혁신 수용에 대한 의사결정 도구 또는 해결책</a:t>
                      </a:r>
                      <a:endParaRPr sz="12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rgbClr val="EFEFEF"/>
                          </a:solidFill>
                        </a:rPr>
                        <a:t>온체인 거버넌스, 자가 수정(self-amending)</a:t>
                      </a:r>
                      <a:endParaRPr sz="120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5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dirty="0">
                          <a:solidFill>
                            <a:srgbClr val="9BD746"/>
                          </a:solidFill>
                        </a:rPr>
                        <a:t>안전성</a:t>
                      </a:r>
                      <a:endParaRPr lang="en-US" altLang="ko" sz="1200" b="1" dirty="0">
                        <a:solidFill>
                          <a:srgbClr val="9BD746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rgbClr val="9BD746"/>
                          </a:solidFill>
                        </a:rPr>
                        <a:t>(Safety)</a:t>
                      </a:r>
                      <a:endParaRPr sz="1200" b="1" dirty="0">
                        <a:solidFill>
                          <a:srgbClr val="9BD746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rgbClr val="EFEFEF"/>
                          </a:solidFill>
                        </a:rPr>
                        <a:t> 수학의 정형 수학의 정형 기법을 사용하여, 시스템의 알고리즘이 올바른 지를 증명</a:t>
                      </a:r>
                      <a:endParaRPr sz="1200" dirty="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rgbClr val="EFEFEF"/>
                          </a:solidFill>
                        </a:rPr>
                        <a:t>좋은 코드 작성법 전파, 철저한 테스트</a:t>
                      </a:r>
                      <a:endParaRPr sz="1200" dirty="0">
                        <a:solidFill>
                          <a:srgbClr val="EFEFE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rgbClr val="EFEFEF"/>
                          </a:solidFill>
                        </a:rPr>
                        <a:t>형식 검증(formal verification)</a:t>
                      </a:r>
                      <a:endParaRPr sz="1200" dirty="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53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5927273" cy="147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altLang="en-US" sz="1100" dirty="0">
                <a:solidFill>
                  <a:srgbClr val="D9D9D9"/>
                </a:solidFill>
              </a:rPr>
              <a:t>테조스</a:t>
            </a:r>
            <a:r>
              <a:rPr lang="ko-KR" altLang="en-US" sz="1100" dirty="0">
                <a:solidFill>
                  <a:srgbClr val="D9D9D9"/>
                </a:solidFill>
              </a:rPr>
              <a:t> 백서 스터디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AE7697AB-B461-9348-8AA4-6732C972C217}"/>
              </a:ext>
            </a:extLst>
          </p:cNvPr>
          <p:cNvSpPr txBox="1">
            <a:spLocks/>
          </p:cNvSpPr>
          <p:nvPr/>
        </p:nvSpPr>
        <p:spPr>
          <a:xfrm>
            <a:off x="356664" y="579897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>
                <a:solidFill>
                  <a:srgbClr val="9BD746"/>
                </a:solidFill>
              </a:rPr>
              <a:t>Mastering Ethereum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01C7B3-30E2-9A4F-96FE-EF282B21C8D3}"/>
              </a:ext>
            </a:extLst>
          </p:cNvPr>
          <p:cNvSpPr/>
          <p:nvPr/>
        </p:nvSpPr>
        <p:spPr>
          <a:xfrm>
            <a:off x="438987" y="964751"/>
            <a:ext cx="3982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github.com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ethereumbook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ethereumbook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3B9D1D-1519-EF48-B391-1CF05CED6A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1589" r="-3522"/>
          <a:stretch/>
        </p:blipFill>
        <p:spPr>
          <a:xfrm>
            <a:off x="4502389" y="2571750"/>
            <a:ext cx="4750660" cy="24900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CDB587-E5FD-A046-9A50-18E1F9FAD1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2706"/>
          <a:stretch/>
        </p:blipFill>
        <p:spPr>
          <a:xfrm>
            <a:off x="4502389" y="579897"/>
            <a:ext cx="4589023" cy="19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08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5927273" cy="147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altLang="en-US" sz="1100" dirty="0">
                <a:solidFill>
                  <a:srgbClr val="D9D9D9"/>
                </a:solidFill>
              </a:rPr>
              <a:t>테조스</a:t>
            </a:r>
            <a:r>
              <a:rPr lang="ko-KR" altLang="en-US" sz="1100" dirty="0">
                <a:solidFill>
                  <a:srgbClr val="D9D9D9"/>
                </a:solidFill>
              </a:rPr>
              <a:t> 백서 스터디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356664" y="579897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b="1" dirty="0">
                <a:solidFill>
                  <a:srgbClr val="9BD746"/>
                </a:solidFill>
              </a:rPr>
              <a:t>TEZOS: THE MOST ADVANCED BLOCKCHAIN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14" name="Google Shape;213;p31">
            <a:extLst>
              <a:ext uri="{FF2B5EF4-FFF2-40B4-BE49-F238E27FC236}">
                <a16:creationId xmlns:a16="http://schemas.microsoft.com/office/drawing/2014/main" id="{4930CAC5-C1E3-DC44-875E-EC68D768AFD5}"/>
              </a:ext>
            </a:extLst>
          </p:cNvPr>
          <p:cNvSpPr txBox="1">
            <a:spLocks/>
          </p:cNvSpPr>
          <p:nvPr/>
        </p:nvSpPr>
        <p:spPr>
          <a:xfrm>
            <a:off x="930125" y="1049595"/>
            <a:ext cx="7536300" cy="3861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스마트 </a:t>
            </a:r>
            <a:r>
              <a:rPr lang="ko-KR" altLang="en-US" sz="1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컨트랙트</a:t>
            </a:r>
            <a:endParaRPr lang="en-US" altLang="ko" sz="1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    </a:t>
            </a:r>
            <a:r>
              <a:rPr lang="ko-KR" altLang="en-US" sz="1400" dirty="0">
                <a:solidFill>
                  <a:srgbClr val="D9D9D9"/>
                </a:solidFill>
              </a:rPr>
              <a:t>튜링 완전한 도메인 특화 언어</a:t>
            </a:r>
            <a:r>
              <a:rPr lang="en-US" altLang="ko-KR" sz="1400" dirty="0">
                <a:solidFill>
                  <a:srgbClr val="D9D9D9"/>
                </a:solidFill>
              </a:rPr>
              <a:t>(DSL)</a:t>
            </a:r>
            <a:endParaRPr lang="en-US" altLang="ko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셀프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어맨딩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(Self-Amending)</a:t>
            </a:r>
            <a:endParaRPr lang="en-US" altLang="ko" sz="1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    </a:t>
            </a:r>
            <a:r>
              <a:rPr lang="ko-KR" altLang="en-US" sz="1400" dirty="0">
                <a:solidFill>
                  <a:srgbClr val="D9D9D9"/>
                </a:solidFill>
              </a:rPr>
              <a:t>자유로운 혁신 수용 </a:t>
            </a:r>
            <a:r>
              <a:rPr lang="en-US" altLang="ko-KR" sz="1400" dirty="0">
                <a:solidFill>
                  <a:srgbClr val="D9D9D9"/>
                </a:solidFill>
              </a:rPr>
              <a:t>/ </a:t>
            </a:r>
            <a:r>
              <a:rPr lang="ko-KR" altLang="en-US" sz="1400" dirty="0">
                <a:solidFill>
                  <a:srgbClr val="D9D9D9"/>
                </a:solidFill>
              </a:rPr>
              <a:t>하드 포크</a:t>
            </a:r>
            <a:r>
              <a:rPr lang="en-US" altLang="ko-KR" sz="1400" dirty="0">
                <a:solidFill>
                  <a:srgbClr val="D9D9D9"/>
                </a:solidFill>
              </a:rPr>
              <a:t> </a:t>
            </a:r>
            <a:r>
              <a:rPr lang="ko-KR" altLang="en-US" sz="1400" dirty="0">
                <a:solidFill>
                  <a:srgbClr val="D9D9D9"/>
                </a:solidFill>
              </a:rPr>
              <a:t>리스크 제거</a:t>
            </a:r>
            <a:endParaRPr lang="en-US" altLang="ko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온체인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(On-Chain)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거버넌스</a:t>
            </a:r>
            <a:endParaRPr lang="en-US" altLang="ko" sz="1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    </a:t>
            </a:r>
            <a:r>
              <a:rPr lang="ko-KR" altLang="en-US" sz="1400" dirty="0">
                <a:solidFill>
                  <a:srgbClr val="D9D9D9"/>
                </a:solidFill>
              </a:rPr>
              <a:t>토큰 보유자들이 장부를 사용하여 투표</a:t>
            </a:r>
            <a:endParaRPr lang="en-US" altLang="ko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위임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지분 증명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(Delegated </a:t>
            </a:r>
            <a:r>
              <a:rPr lang="en-US" altLang="ko-KR" sz="1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PoS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  <a:endParaRPr lang="en-US" altLang="ko" sz="1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    </a:t>
            </a:r>
            <a:r>
              <a:rPr lang="en-US" altLang="ko-KR" sz="1400" dirty="0">
                <a:solidFill>
                  <a:srgbClr val="D9D9D9"/>
                </a:solidFill>
              </a:rPr>
              <a:t>2014</a:t>
            </a:r>
            <a:r>
              <a:rPr lang="ko-KR" altLang="en-US" sz="1400" dirty="0">
                <a:solidFill>
                  <a:srgbClr val="D9D9D9"/>
                </a:solidFill>
              </a:rPr>
              <a:t>년에 정립된 안전한 알고리즘</a:t>
            </a:r>
            <a:endParaRPr lang="en-US" altLang="ko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추상화된 </a:t>
            </a:r>
            <a:r>
              <a:rPr lang="ko-KR" altLang="en-US" sz="1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블록체인</a:t>
            </a:r>
            <a:endParaRPr lang="en-US" altLang="ko" sz="1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    </a:t>
            </a:r>
            <a:r>
              <a:rPr lang="ko-KR" altLang="en-US" sz="1400" dirty="0">
                <a:solidFill>
                  <a:srgbClr val="D9D9D9"/>
                </a:solidFill>
              </a:rPr>
              <a:t>모든 </a:t>
            </a:r>
            <a:r>
              <a:rPr lang="ko-KR" altLang="en-US" sz="1400" dirty="0" err="1">
                <a:solidFill>
                  <a:srgbClr val="D9D9D9"/>
                </a:solidFill>
              </a:rPr>
              <a:t>블록체인</a:t>
            </a:r>
            <a:r>
              <a:rPr lang="ko-KR" altLang="en-US" sz="1400" dirty="0">
                <a:solidFill>
                  <a:srgbClr val="D9D9D9"/>
                </a:solidFill>
              </a:rPr>
              <a:t> 구현 가능</a:t>
            </a:r>
            <a:endParaRPr lang="en-US" altLang="ko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정확한 검증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(Formal Verification)</a:t>
            </a:r>
            <a:endParaRPr lang="en-US" altLang="ko" sz="1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    </a:t>
            </a:r>
            <a:r>
              <a:rPr lang="ko-KR" altLang="en-US" sz="1400" dirty="0">
                <a:solidFill>
                  <a:srgbClr val="D9D9D9"/>
                </a:solidFill>
              </a:rPr>
              <a:t>코어</a:t>
            </a:r>
            <a:r>
              <a:rPr lang="en-US" altLang="ko-KR" sz="1400" dirty="0">
                <a:solidFill>
                  <a:srgbClr val="D9D9D9"/>
                </a:solidFill>
              </a:rPr>
              <a:t>(</a:t>
            </a:r>
            <a:r>
              <a:rPr lang="en-US" altLang="ko-KR" sz="1400" dirty="0" err="1">
                <a:solidFill>
                  <a:srgbClr val="D9D9D9"/>
                </a:solidFill>
              </a:rPr>
              <a:t>OCaml</a:t>
            </a:r>
            <a:r>
              <a:rPr lang="en-US" altLang="ko-KR" sz="1400" dirty="0">
                <a:solidFill>
                  <a:srgbClr val="D9D9D9"/>
                </a:solidFill>
              </a:rPr>
              <a:t>) / </a:t>
            </a:r>
            <a:r>
              <a:rPr lang="ko-KR" altLang="en-US" sz="1400" dirty="0">
                <a:solidFill>
                  <a:srgbClr val="D9D9D9"/>
                </a:solidFill>
              </a:rPr>
              <a:t>스마트 </a:t>
            </a:r>
            <a:r>
              <a:rPr lang="ko-KR" altLang="en-US" sz="1400" dirty="0" err="1">
                <a:solidFill>
                  <a:srgbClr val="D9D9D9"/>
                </a:solidFill>
              </a:rPr>
              <a:t>컨트랙트</a:t>
            </a:r>
            <a:r>
              <a:rPr lang="en-US" altLang="ko-KR" sz="1400" dirty="0">
                <a:solidFill>
                  <a:srgbClr val="D9D9D9"/>
                </a:solidFill>
              </a:rPr>
              <a:t>(Michelson)</a:t>
            </a:r>
            <a:endParaRPr lang="ko" altLang="en-US" sz="1400" i="1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44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5927273" cy="147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altLang="en-US" sz="1100" dirty="0">
                <a:solidFill>
                  <a:srgbClr val="D9D9D9"/>
                </a:solidFill>
              </a:rPr>
              <a:t>테조스</a:t>
            </a:r>
            <a:r>
              <a:rPr lang="ko-KR" altLang="en-US" sz="1100" dirty="0">
                <a:solidFill>
                  <a:srgbClr val="D9D9D9"/>
                </a:solidFill>
              </a:rPr>
              <a:t> 백서 스터디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3;p31">
            <a:extLst>
              <a:ext uri="{FF2B5EF4-FFF2-40B4-BE49-F238E27FC236}">
                <a16:creationId xmlns:a16="http://schemas.microsoft.com/office/drawing/2014/main" id="{EA78904F-46AE-6B41-981E-4A4D71CFF704}"/>
              </a:ext>
            </a:extLst>
          </p:cNvPr>
          <p:cNvSpPr txBox="1">
            <a:spLocks/>
          </p:cNvSpPr>
          <p:nvPr/>
        </p:nvSpPr>
        <p:spPr>
          <a:xfrm>
            <a:off x="3137047" y="1956314"/>
            <a:ext cx="2715113" cy="123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lang="en-US" altLang="ko-KR" sz="1800" dirty="0">
                <a:solidFill>
                  <a:srgbClr val="D9D9D9"/>
                </a:solidFill>
              </a:rPr>
              <a:t>1</a:t>
            </a:r>
            <a:r>
              <a:rPr kumimoji="0" lang="en-US" altLang="ko" sz="18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r>
              <a:rPr kumimoji="0" lang="ko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문제 의식</a:t>
            </a:r>
            <a:endParaRPr kumimoji="0" lang="ko" altLang="en-US" sz="1800" b="0" i="1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908255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2171</Words>
  <Application>Microsoft Macintosh PowerPoint</Application>
  <PresentationFormat>On-screen Show (16:9)</PresentationFormat>
  <Paragraphs>307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Malgun Gothic</vt:lpstr>
      <vt:lpstr>Arial</vt:lpstr>
      <vt:lpstr>Simple Dark</vt:lpstr>
      <vt:lpstr>PowerPoint Presentation</vt:lpstr>
      <vt:lpstr>테조스 백서 스터디</vt:lpstr>
      <vt:lpstr>테조스 백서 스터디</vt:lpstr>
      <vt:lpstr>테조스 백서 스터디</vt:lpstr>
      <vt:lpstr>테조스 백서 스터디</vt:lpstr>
      <vt:lpstr>테조스 백서 스터디</vt:lpstr>
      <vt:lpstr>테조스 백서 스터디</vt:lpstr>
      <vt:lpstr>테조스 백서 스터디</vt:lpstr>
      <vt:lpstr>테조스 백서 스터디</vt:lpstr>
      <vt:lpstr>테조스 백서 스터디</vt:lpstr>
      <vt:lpstr>테조스 백서 스터디</vt:lpstr>
      <vt:lpstr>테조스 백서 스터디</vt:lpstr>
      <vt:lpstr>테조스 백서 스터디</vt:lpstr>
      <vt:lpstr>테조스 백서 스터디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CHOI MINCHUL</cp:lastModifiedBy>
  <cp:revision>26</cp:revision>
  <dcterms:modified xsi:type="dcterms:W3CDTF">2019-01-08T14:00:31Z</dcterms:modified>
</cp:coreProperties>
</file>